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9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7" r:id="rId64"/>
    <p:sldId id="322" r:id="rId65"/>
    <p:sldId id="325" r:id="rId66"/>
    <p:sldId id="327" r:id="rId67"/>
    <p:sldId id="328" r:id="rId68"/>
    <p:sldId id="329" r:id="rId69"/>
    <p:sldId id="330" r:id="rId70"/>
    <p:sldId id="331" r:id="rId71"/>
    <p:sldId id="332" r:id="rId72"/>
    <p:sldId id="333" r:id="rId73"/>
    <p:sldId id="326" r:id="rId74"/>
    <p:sldId id="334" r:id="rId75"/>
    <p:sldId id="337" r:id="rId76"/>
    <p:sldId id="335" r:id="rId77"/>
    <p:sldId id="338" r:id="rId78"/>
    <p:sldId id="339" r:id="rId79"/>
    <p:sldId id="340" r:id="rId80"/>
    <p:sldId id="342" r:id="rId81"/>
    <p:sldId id="341" r:id="rId82"/>
    <p:sldId id="343" r:id="rId83"/>
    <p:sldId id="344" r:id="rId84"/>
    <p:sldId id="345" r:id="rId85"/>
    <p:sldId id="318" r:id="rId86"/>
    <p:sldId id="319" r:id="rId87"/>
    <p:sldId id="320" r:id="rId88"/>
    <p:sldId id="321" r:id="rId89"/>
    <p:sldId id="324" r:id="rId90"/>
  </p:sldIdLst>
  <p:sldSz cx="9144000" cy="5143500" type="screen16x9"/>
  <p:notesSz cx="7559675" cy="10691813"/>
  <p:embeddedFontLst>
    <p:embeddedFont>
      <p:font typeface="Aptos" panose="020B0004020202020204" pitchFamily="34" charset="0"/>
      <p:regular r:id="rId92"/>
      <p:bold r:id="rId93"/>
      <p:italic r:id="rId94"/>
      <p:boldItalic r:id="rId95"/>
    </p:embeddedFont>
    <p:embeddedFont>
      <p:font typeface="Avenir Next LT Pro" panose="020B0504020202020204" pitchFamily="34" charset="0"/>
      <p:regular r:id="rId96"/>
      <p:bold r:id="rId97"/>
      <p:italic r:id="rId98"/>
      <p:boldItalic r:id="rId99"/>
    </p:embeddedFont>
    <p:embeddedFont>
      <p:font typeface="Calibri" panose="020F0502020204030204" pitchFamily="34" charset="0"/>
      <p:regular r:id="rId100"/>
      <p:bold r:id="rId101"/>
      <p:italic r:id="rId102"/>
      <p:boldItalic r:id="rId103"/>
    </p:embeddedFont>
    <p:embeddedFont>
      <p:font typeface="Maven Pro" panose="020B0604020202020204" charset="0"/>
      <p:regular r:id="rId104"/>
      <p:bold r:id="rId105"/>
    </p:embeddedFont>
    <p:embeddedFont>
      <p:font typeface="Nunito" panose="02000503030000020003" pitchFamily="2" charset="0"/>
      <p:regular r:id="rId106"/>
      <p:bold r:id="rId107"/>
      <p:italic r:id="rId108"/>
      <p:boldItalic r:id="rId109"/>
    </p:embeddedFont>
    <p:embeddedFont>
      <p:font typeface="Roboto Mono" panose="00000009000000000000" pitchFamily="49"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1.fntdata"/><Relationship Id="rId16" Type="http://schemas.openxmlformats.org/officeDocument/2006/relationships/slide" Target="slides/slide13.xml"/><Relationship Id="rId107" Type="http://schemas.openxmlformats.org/officeDocument/2006/relationships/font" Target="fonts/font16.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1.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8.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9.fntdata"/><Relationship Id="rId115"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0.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78ef92a27e_0_847: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78ef92a27e_0_847:notes"/>
          <p:cNvSpPr txBox="1">
            <a:spLocks noGrp="1"/>
          </p:cNvSpPr>
          <p:nvPr>
            <p:ph type="body" idx="1"/>
          </p:nvPr>
        </p:nvSpPr>
        <p:spPr>
          <a:xfrm>
            <a:off x="755968" y="5145429"/>
            <a:ext cx="6047700" cy="42102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0"/>
              </a:spcBef>
              <a:spcAft>
                <a:spcPts val="0"/>
              </a:spcAft>
              <a:buSzPts val="1600"/>
              <a:buNone/>
            </a:pPr>
            <a:r>
              <a:rPr lang="en"/>
              <a:t>Greetings , welcome to the Art of design patterns + Who am I?</a:t>
            </a:r>
            <a:endParaRPr/>
          </a:p>
        </p:txBody>
      </p:sp>
      <p:sp>
        <p:nvSpPr>
          <p:cNvPr id="285" name="Google Shape;285;g278ef92a27e_0_847:notes"/>
          <p:cNvSpPr txBox="1">
            <a:spLocks noGrp="1"/>
          </p:cNvSpPr>
          <p:nvPr>
            <p:ph type="sldNum" idx="12"/>
          </p:nvPr>
        </p:nvSpPr>
        <p:spPr>
          <a:xfrm>
            <a:off x="4282066" y="10155354"/>
            <a:ext cx="3276000" cy="536400"/>
          </a:xfrm>
          <a:prstGeom prst="rect">
            <a:avLst/>
          </a:prstGeom>
          <a:noFill/>
          <a:ln>
            <a:noFill/>
          </a:ln>
        </p:spPr>
        <p:txBody>
          <a:bodyPr spcFirstLastPara="1" wrap="square" lIns="102825" tIns="51400" rIns="102825" bIns="51400" anchor="b" anchorCtr="0">
            <a:noAutofit/>
          </a:bodyPr>
          <a:lstStyle/>
          <a:p>
            <a:pPr marL="0" lvl="0" indent="0" algn="r" rtl="0">
              <a:lnSpc>
                <a:spcPct val="100000"/>
              </a:lnSpc>
              <a:spcBef>
                <a:spcPts val="0"/>
              </a:spcBef>
              <a:spcAft>
                <a:spcPts val="0"/>
              </a:spcAft>
              <a:buSzPts val="1600"/>
              <a:buNone/>
            </a:pPr>
            <a:fld id="{00000000-1234-1234-1234-123412341234}" type="slidenum">
              <a:rPr lang="en" sz="1600"/>
              <a:t>1</a:t>
            </a:fld>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1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78ef92a27e_0_607:notes"/>
          <p:cNvSpPr txBox="1">
            <a:spLocks noGrp="1"/>
          </p:cNvSpPr>
          <p:nvPr>
            <p:ph type="body" idx="1"/>
          </p:nvPr>
        </p:nvSpPr>
        <p:spPr>
          <a:xfrm>
            <a:off x="755968" y="5145429"/>
            <a:ext cx="6047700" cy="42102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0"/>
              </a:spcBef>
              <a:spcAft>
                <a:spcPts val="0"/>
              </a:spcAft>
              <a:buSzPts val="1600"/>
              <a:buNone/>
            </a:pPr>
            <a:endParaRPr/>
          </a:p>
        </p:txBody>
      </p:sp>
      <p:sp>
        <p:nvSpPr>
          <p:cNvPr id="295" name="Google Shape;295;g278ef92a27e_0_607: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2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2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2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2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2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2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2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2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78ef92a27e_0_1089: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278ef92a27e_0_1089:notes"/>
          <p:cNvSpPr txBox="1">
            <a:spLocks noGrp="1"/>
          </p:cNvSpPr>
          <p:nvPr>
            <p:ph type="body" idx="1"/>
          </p:nvPr>
        </p:nvSpPr>
        <p:spPr>
          <a:xfrm>
            <a:off x="755968" y="5145429"/>
            <a:ext cx="6047700" cy="42102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0"/>
              </a:spcBef>
              <a:spcAft>
                <a:spcPts val="0"/>
              </a:spcAft>
              <a:buSzPts val="1600"/>
              <a:buNone/>
            </a:pPr>
            <a:endParaRPr/>
          </a:p>
        </p:txBody>
      </p:sp>
      <p:sp>
        <p:nvSpPr>
          <p:cNvPr id="302" name="Google Shape;302;g278ef92a27e_0_1089:notes"/>
          <p:cNvSpPr txBox="1">
            <a:spLocks noGrp="1"/>
          </p:cNvSpPr>
          <p:nvPr>
            <p:ph type="sldNum" idx="12"/>
          </p:nvPr>
        </p:nvSpPr>
        <p:spPr>
          <a:xfrm>
            <a:off x="4282066" y="10155354"/>
            <a:ext cx="3276000" cy="536400"/>
          </a:xfrm>
          <a:prstGeom prst="rect">
            <a:avLst/>
          </a:prstGeom>
          <a:noFill/>
          <a:ln>
            <a:noFill/>
          </a:ln>
        </p:spPr>
        <p:txBody>
          <a:bodyPr spcFirstLastPara="1" wrap="square" lIns="102825" tIns="51400" rIns="102825" bIns="514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 sz="1600"/>
              <a:t>3</a:t>
            </a:fld>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2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2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3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p3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3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3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3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3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3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3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p3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4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p4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p4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p4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4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4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4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4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4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p4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4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5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p5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5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5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p5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5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5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5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5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78ef92a27e_0_1326: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278ef92a27e_0_1326:notes"/>
          <p:cNvSpPr txBox="1">
            <a:spLocks noGrp="1"/>
          </p:cNvSpPr>
          <p:nvPr>
            <p:ph type="body" idx="1"/>
          </p:nvPr>
        </p:nvSpPr>
        <p:spPr>
          <a:xfrm>
            <a:off x="755968" y="5145429"/>
            <a:ext cx="6047700" cy="42102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0"/>
              </a:spcBef>
              <a:spcAft>
                <a:spcPts val="0"/>
              </a:spcAft>
              <a:buSzPts val="1600"/>
              <a:buNone/>
            </a:pPr>
            <a:endParaRPr/>
          </a:p>
        </p:txBody>
      </p:sp>
      <p:sp>
        <p:nvSpPr>
          <p:cNvPr id="634" name="Google Shape;634;g278ef92a27e_0_1326:notes"/>
          <p:cNvSpPr txBox="1">
            <a:spLocks noGrp="1"/>
          </p:cNvSpPr>
          <p:nvPr>
            <p:ph type="sldNum" idx="12"/>
          </p:nvPr>
        </p:nvSpPr>
        <p:spPr>
          <a:xfrm>
            <a:off x="4282066" y="10155354"/>
            <a:ext cx="3276000" cy="536400"/>
          </a:xfrm>
          <a:prstGeom prst="rect">
            <a:avLst/>
          </a:prstGeom>
          <a:noFill/>
          <a:ln>
            <a:noFill/>
          </a:ln>
        </p:spPr>
        <p:txBody>
          <a:bodyPr spcFirstLastPara="1" wrap="square" lIns="102825" tIns="51400" rIns="102825" bIns="514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 sz="1600"/>
              <a:t>59</a:t>
            </a:fld>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5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78ef92a27e_0_1572:notes"/>
          <p:cNvSpPr txBox="1">
            <a:spLocks noGrp="1"/>
          </p:cNvSpPr>
          <p:nvPr>
            <p:ph type="body" idx="1"/>
          </p:nvPr>
        </p:nvSpPr>
        <p:spPr>
          <a:xfrm>
            <a:off x="755968" y="5145429"/>
            <a:ext cx="6047700" cy="42102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0"/>
              </a:spcBef>
              <a:spcAft>
                <a:spcPts val="0"/>
              </a:spcAft>
              <a:buSzPts val="1600"/>
              <a:buNone/>
            </a:pPr>
            <a:endParaRPr/>
          </a:p>
        </p:txBody>
      </p:sp>
      <p:sp>
        <p:nvSpPr>
          <p:cNvPr id="653" name="Google Shape;653;g278ef92a27e_0_1572: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78ef92a27e_0_847: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78ef92a27e_0_847:notes"/>
          <p:cNvSpPr txBox="1">
            <a:spLocks noGrp="1"/>
          </p:cNvSpPr>
          <p:nvPr>
            <p:ph type="body" idx="1"/>
          </p:nvPr>
        </p:nvSpPr>
        <p:spPr>
          <a:xfrm>
            <a:off x="755968" y="5145429"/>
            <a:ext cx="6047700" cy="42102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0"/>
              </a:spcBef>
              <a:spcAft>
                <a:spcPts val="0"/>
              </a:spcAft>
              <a:buSzPts val="1600"/>
              <a:buNone/>
            </a:pPr>
            <a:r>
              <a:rPr lang="en"/>
              <a:t>Greetings , welcome to the Art of design patterns + Who am I?</a:t>
            </a:r>
            <a:endParaRPr/>
          </a:p>
        </p:txBody>
      </p:sp>
      <p:sp>
        <p:nvSpPr>
          <p:cNvPr id="285" name="Google Shape;285;g278ef92a27e_0_847:notes"/>
          <p:cNvSpPr txBox="1">
            <a:spLocks noGrp="1"/>
          </p:cNvSpPr>
          <p:nvPr>
            <p:ph type="sldNum" idx="12"/>
          </p:nvPr>
        </p:nvSpPr>
        <p:spPr>
          <a:xfrm>
            <a:off x="4282066" y="10155354"/>
            <a:ext cx="3276000" cy="536400"/>
          </a:xfrm>
          <a:prstGeom prst="rect">
            <a:avLst/>
          </a:prstGeom>
          <a:noFill/>
          <a:ln>
            <a:noFill/>
          </a:ln>
        </p:spPr>
        <p:txBody>
          <a:bodyPr spcFirstLastPara="1" wrap="square" lIns="102825" tIns="51400" rIns="102825" bIns="51400" anchor="b" anchorCtr="0">
            <a:noAutofit/>
          </a:bodyPr>
          <a:lstStyle/>
          <a:p>
            <a:pPr marL="0" lvl="0" indent="0" algn="r" rtl="0">
              <a:lnSpc>
                <a:spcPct val="100000"/>
              </a:lnSpc>
              <a:spcBef>
                <a:spcPts val="0"/>
              </a:spcBef>
              <a:spcAft>
                <a:spcPts val="0"/>
              </a:spcAft>
              <a:buSzPts val="1600"/>
              <a:buNone/>
            </a:pPr>
            <a:fld id="{00000000-1234-1234-1234-123412341234}" type="slidenum">
              <a:rPr lang="en" sz="1600"/>
              <a:t>87</a:t>
            </a:fld>
            <a:endParaRPr sz="1600"/>
          </a:p>
        </p:txBody>
      </p:sp>
    </p:spTree>
    <p:extLst>
      <p:ext uri="{BB962C8B-B14F-4D97-AF65-F5344CB8AC3E}">
        <p14:creationId xmlns:p14="http://schemas.microsoft.com/office/powerpoint/2010/main" val="205482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
          <p:cNvSpPr txBox="1">
            <a:spLocks noGrp="1"/>
          </p:cNvSpPr>
          <p:nvPr>
            <p:ph type="body" idx="1"/>
          </p:nvPr>
        </p:nvSpPr>
        <p:spPr>
          <a:xfrm>
            <a:off x="1303920" y="1990080"/>
            <a:ext cx="702972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2"/>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body" idx="1"/>
          </p:nvPr>
        </p:nvSpPr>
        <p:spPr>
          <a:xfrm>
            <a:off x="1303920" y="1990080"/>
            <a:ext cx="70297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11"/>
          <p:cNvSpPr txBox="1">
            <a:spLocks noGrp="1"/>
          </p:cNvSpPr>
          <p:nvPr>
            <p:ph type="body" idx="2"/>
          </p:nvPr>
        </p:nvSpPr>
        <p:spPr>
          <a:xfrm>
            <a:off x="1303920" y="3317400"/>
            <a:ext cx="70297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body" idx="1"/>
          </p:nvPr>
        </p:nvSpPr>
        <p:spPr>
          <a:xfrm>
            <a:off x="130392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2" name="Google Shape;92;p12"/>
          <p:cNvSpPr txBox="1">
            <a:spLocks noGrp="1"/>
          </p:cNvSpPr>
          <p:nvPr>
            <p:ph type="body" idx="2"/>
          </p:nvPr>
        </p:nvSpPr>
        <p:spPr>
          <a:xfrm>
            <a:off x="490644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3" name="Google Shape;93;p12"/>
          <p:cNvSpPr txBox="1">
            <a:spLocks noGrp="1"/>
          </p:cNvSpPr>
          <p:nvPr>
            <p:ph type="body" idx="3"/>
          </p:nvPr>
        </p:nvSpPr>
        <p:spPr>
          <a:xfrm>
            <a:off x="130392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4" name="Google Shape;94;p12"/>
          <p:cNvSpPr txBox="1">
            <a:spLocks noGrp="1"/>
          </p:cNvSpPr>
          <p:nvPr>
            <p:ph type="body" idx="4"/>
          </p:nvPr>
        </p:nvSpPr>
        <p:spPr>
          <a:xfrm>
            <a:off x="490644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12"/>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body" idx="1"/>
          </p:nvPr>
        </p:nvSpPr>
        <p:spPr>
          <a:xfrm>
            <a:off x="1303920" y="199008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9" name="Google Shape;99;p13"/>
          <p:cNvSpPr txBox="1">
            <a:spLocks noGrp="1"/>
          </p:cNvSpPr>
          <p:nvPr>
            <p:ph type="body" idx="2"/>
          </p:nvPr>
        </p:nvSpPr>
        <p:spPr>
          <a:xfrm>
            <a:off x="3680640" y="199008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0" name="Google Shape;100;p13"/>
          <p:cNvSpPr txBox="1">
            <a:spLocks noGrp="1"/>
          </p:cNvSpPr>
          <p:nvPr>
            <p:ph type="body" idx="3"/>
          </p:nvPr>
        </p:nvSpPr>
        <p:spPr>
          <a:xfrm>
            <a:off x="6057720" y="199008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13"/>
          <p:cNvSpPr txBox="1">
            <a:spLocks noGrp="1"/>
          </p:cNvSpPr>
          <p:nvPr>
            <p:ph type="body" idx="4"/>
          </p:nvPr>
        </p:nvSpPr>
        <p:spPr>
          <a:xfrm>
            <a:off x="1303920" y="331740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13"/>
          <p:cNvSpPr txBox="1">
            <a:spLocks noGrp="1"/>
          </p:cNvSpPr>
          <p:nvPr>
            <p:ph type="body" idx="5"/>
          </p:nvPr>
        </p:nvSpPr>
        <p:spPr>
          <a:xfrm>
            <a:off x="3680640" y="331740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13"/>
          <p:cNvSpPr txBox="1">
            <a:spLocks noGrp="1"/>
          </p:cNvSpPr>
          <p:nvPr>
            <p:ph type="body" idx="6"/>
          </p:nvPr>
        </p:nvSpPr>
        <p:spPr>
          <a:xfrm>
            <a:off x="6057720" y="331740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2"/>
        <p:cNvGrpSpPr/>
        <p:nvPr/>
      </p:nvGrpSpPr>
      <p:grpSpPr>
        <a:xfrm>
          <a:off x="0" y="0"/>
          <a:ext cx="0" cy="0"/>
          <a:chOff x="0" y="0"/>
          <a:chExt cx="0" cy="0"/>
        </a:xfrm>
      </p:grpSpPr>
      <p:sp>
        <p:nvSpPr>
          <p:cNvPr id="113" name="Google Shape;113;p15"/>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6"/>
          <p:cNvSpPr txBox="1">
            <a:spLocks noGrp="1"/>
          </p:cNvSpPr>
          <p:nvPr>
            <p:ph type="subTitle" idx="1"/>
          </p:nvPr>
        </p:nvSpPr>
        <p:spPr>
          <a:xfrm>
            <a:off x="1303920" y="1990080"/>
            <a:ext cx="7029720" cy="254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6"/>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body" idx="1"/>
          </p:nvPr>
        </p:nvSpPr>
        <p:spPr>
          <a:xfrm>
            <a:off x="1303920" y="1990080"/>
            <a:ext cx="702972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1" name="Google Shape;121;p17"/>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body" idx="1"/>
          </p:nvPr>
        </p:nvSpPr>
        <p:spPr>
          <a:xfrm>
            <a:off x="130392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5" name="Google Shape;125;p18"/>
          <p:cNvSpPr txBox="1">
            <a:spLocks noGrp="1"/>
          </p:cNvSpPr>
          <p:nvPr>
            <p:ph type="body" idx="2"/>
          </p:nvPr>
        </p:nvSpPr>
        <p:spPr>
          <a:xfrm>
            <a:off x="490644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6" name="Google Shape;126;p18"/>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9"/>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0"/>
        <p:cNvGrpSpPr/>
        <p:nvPr/>
      </p:nvGrpSpPr>
      <p:grpSpPr>
        <a:xfrm>
          <a:off x="0" y="0"/>
          <a:ext cx="0" cy="0"/>
          <a:chOff x="0" y="0"/>
          <a:chExt cx="0" cy="0"/>
        </a:xfrm>
      </p:grpSpPr>
      <p:sp>
        <p:nvSpPr>
          <p:cNvPr id="131" name="Google Shape;131;p20"/>
          <p:cNvSpPr txBox="1">
            <a:spLocks noGrp="1"/>
          </p:cNvSpPr>
          <p:nvPr>
            <p:ph type="subTitle" idx="1"/>
          </p:nvPr>
        </p:nvSpPr>
        <p:spPr>
          <a:xfrm>
            <a:off x="1303920" y="598680"/>
            <a:ext cx="7029720" cy="463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130392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6" name="Google Shape;136;p21"/>
          <p:cNvSpPr txBox="1">
            <a:spLocks noGrp="1"/>
          </p:cNvSpPr>
          <p:nvPr>
            <p:ph type="body" idx="2"/>
          </p:nvPr>
        </p:nvSpPr>
        <p:spPr>
          <a:xfrm>
            <a:off x="490644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21"/>
          <p:cNvSpPr txBox="1">
            <a:spLocks noGrp="1"/>
          </p:cNvSpPr>
          <p:nvPr>
            <p:ph type="body" idx="3"/>
          </p:nvPr>
        </p:nvSpPr>
        <p:spPr>
          <a:xfrm>
            <a:off x="130392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9"/>
        <p:cNvGrpSpPr/>
        <p:nvPr/>
      </p:nvGrpSpPr>
      <p:grpSpPr>
        <a:xfrm>
          <a:off x="0" y="0"/>
          <a:ext cx="0" cy="0"/>
          <a:chOff x="0" y="0"/>
          <a:chExt cx="0" cy="0"/>
        </a:xfrm>
      </p:grpSpPr>
      <p:sp>
        <p:nvSpPr>
          <p:cNvPr id="50" name="Google Shape;50;p3"/>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body" idx="1"/>
          </p:nvPr>
        </p:nvSpPr>
        <p:spPr>
          <a:xfrm>
            <a:off x="130392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2" name="Google Shape;142;p22"/>
          <p:cNvSpPr txBox="1">
            <a:spLocks noGrp="1"/>
          </p:cNvSpPr>
          <p:nvPr>
            <p:ph type="body" idx="2"/>
          </p:nvPr>
        </p:nvSpPr>
        <p:spPr>
          <a:xfrm>
            <a:off x="490644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3" name="Google Shape;143;p22"/>
          <p:cNvSpPr txBox="1">
            <a:spLocks noGrp="1"/>
          </p:cNvSpPr>
          <p:nvPr>
            <p:ph type="body" idx="3"/>
          </p:nvPr>
        </p:nvSpPr>
        <p:spPr>
          <a:xfrm>
            <a:off x="490644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4" name="Google Shape;144;p22"/>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body" idx="1"/>
          </p:nvPr>
        </p:nvSpPr>
        <p:spPr>
          <a:xfrm>
            <a:off x="130392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8" name="Google Shape;148;p23"/>
          <p:cNvSpPr txBox="1">
            <a:spLocks noGrp="1"/>
          </p:cNvSpPr>
          <p:nvPr>
            <p:ph type="body" idx="2"/>
          </p:nvPr>
        </p:nvSpPr>
        <p:spPr>
          <a:xfrm>
            <a:off x="490644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23"/>
          <p:cNvSpPr txBox="1">
            <a:spLocks noGrp="1"/>
          </p:cNvSpPr>
          <p:nvPr>
            <p:ph type="body" idx="3"/>
          </p:nvPr>
        </p:nvSpPr>
        <p:spPr>
          <a:xfrm>
            <a:off x="1303920" y="3317400"/>
            <a:ext cx="70297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0" name="Google Shape;150;p23"/>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body" idx="1"/>
          </p:nvPr>
        </p:nvSpPr>
        <p:spPr>
          <a:xfrm>
            <a:off x="1303920" y="1990080"/>
            <a:ext cx="70297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4" name="Google Shape;154;p24"/>
          <p:cNvSpPr txBox="1">
            <a:spLocks noGrp="1"/>
          </p:cNvSpPr>
          <p:nvPr>
            <p:ph type="body" idx="2"/>
          </p:nvPr>
        </p:nvSpPr>
        <p:spPr>
          <a:xfrm>
            <a:off x="1303920" y="3317400"/>
            <a:ext cx="70297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5"/>
          <p:cNvSpPr txBox="1">
            <a:spLocks noGrp="1"/>
          </p:cNvSpPr>
          <p:nvPr>
            <p:ph type="body" idx="1"/>
          </p:nvPr>
        </p:nvSpPr>
        <p:spPr>
          <a:xfrm>
            <a:off x="130392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9" name="Google Shape;159;p25"/>
          <p:cNvSpPr txBox="1">
            <a:spLocks noGrp="1"/>
          </p:cNvSpPr>
          <p:nvPr>
            <p:ph type="body" idx="2"/>
          </p:nvPr>
        </p:nvSpPr>
        <p:spPr>
          <a:xfrm>
            <a:off x="490644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0" name="Google Shape;160;p25"/>
          <p:cNvSpPr txBox="1">
            <a:spLocks noGrp="1"/>
          </p:cNvSpPr>
          <p:nvPr>
            <p:ph type="body" idx="3"/>
          </p:nvPr>
        </p:nvSpPr>
        <p:spPr>
          <a:xfrm>
            <a:off x="130392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1" name="Google Shape;161;p25"/>
          <p:cNvSpPr txBox="1">
            <a:spLocks noGrp="1"/>
          </p:cNvSpPr>
          <p:nvPr>
            <p:ph type="body" idx="4"/>
          </p:nvPr>
        </p:nvSpPr>
        <p:spPr>
          <a:xfrm>
            <a:off x="490644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2" name="Google Shape;162;p25"/>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6"/>
          <p:cNvSpPr txBox="1">
            <a:spLocks noGrp="1"/>
          </p:cNvSpPr>
          <p:nvPr>
            <p:ph type="body" idx="1"/>
          </p:nvPr>
        </p:nvSpPr>
        <p:spPr>
          <a:xfrm>
            <a:off x="1303920" y="199008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6" name="Google Shape;166;p26"/>
          <p:cNvSpPr txBox="1">
            <a:spLocks noGrp="1"/>
          </p:cNvSpPr>
          <p:nvPr>
            <p:ph type="body" idx="2"/>
          </p:nvPr>
        </p:nvSpPr>
        <p:spPr>
          <a:xfrm>
            <a:off x="3680640" y="199008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7" name="Google Shape;167;p26"/>
          <p:cNvSpPr txBox="1">
            <a:spLocks noGrp="1"/>
          </p:cNvSpPr>
          <p:nvPr>
            <p:ph type="body" idx="3"/>
          </p:nvPr>
        </p:nvSpPr>
        <p:spPr>
          <a:xfrm>
            <a:off x="6057720" y="199008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8" name="Google Shape;168;p26"/>
          <p:cNvSpPr txBox="1">
            <a:spLocks noGrp="1"/>
          </p:cNvSpPr>
          <p:nvPr>
            <p:ph type="body" idx="4"/>
          </p:nvPr>
        </p:nvSpPr>
        <p:spPr>
          <a:xfrm>
            <a:off x="1303920" y="331740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9" name="Google Shape;169;p26"/>
          <p:cNvSpPr txBox="1">
            <a:spLocks noGrp="1"/>
          </p:cNvSpPr>
          <p:nvPr>
            <p:ph type="body" idx="5"/>
          </p:nvPr>
        </p:nvSpPr>
        <p:spPr>
          <a:xfrm>
            <a:off x="3680640" y="331740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0" name="Google Shape;170;p26"/>
          <p:cNvSpPr txBox="1">
            <a:spLocks noGrp="1"/>
          </p:cNvSpPr>
          <p:nvPr>
            <p:ph type="body" idx="6"/>
          </p:nvPr>
        </p:nvSpPr>
        <p:spPr>
          <a:xfrm>
            <a:off x="6057720" y="3317400"/>
            <a:ext cx="22633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1" name="Google Shape;171;p26"/>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lvl="1"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lvl="2"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lvl="3"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lvl="4"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lvl="5"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lvl="6"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lvl="7"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lvl="8" indent="0" algn="r">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
        <p:cNvGrpSpPr/>
        <p:nvPr/>
      </p:nvGrpSpPr>
      <p:grpSpPr>
        <a:xfrm>
          <a:off x="0" y="0"/>
          <a:ext cx="0" cy="0"/>
          <a:chOff x="0" y="0"/>
          <a:chExt cx="0" cy="0"/>
        </a:xfrm>
      </p:grpSpPr>
      <p:sp>
        <p:nvSpPr>
          <p:cNvPr id="179" name="Google Shape;179;p28"/>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0" name="Google Shape;180;p28"/>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1" name="Google Shape;181;p28"/>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413146" y="411956"/>
            <a:ext cx="8318700" cy="999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3600"/>
              <a:buFont typeface="Avenir"/>
              <a:buNone/>
              <a:defRPr>
                <a:solidFill>
                  <a:schemeClr val="tx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dirty="0"/>
          </a:p>
        </p:txBody>
      </p:sp>
      <p:sp>
        <p:nvSpPr>
          <p:cNvPr id="184" name="Google Shape;184;p29"/>
          <p:cNvSpPr txBox="1">
            <a:spLocks noGrp="1"/>
          </p:cNvSpPr>
          <p:nvPr>
            <p:ph type="body" idx="1"/>
          </p:nvPr>
        </p:nvSpPr>
        <p:spPr>
          <a:xfrm>
            <a:off x="413147" y="1584899"/>
            <a:ext cx="8317800" cy="29847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Tx/>
              <a:buSzPts val="1400"/>
              <a:buChar char="•"/>
              <a:defRPr>
                <a:solidFill>
                  <a:schemeClr val="tx1"/>
                </a:solidFill>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dirty="0"/>
          </a:p>
        </p:txBody>
      </p:sp>
      <p:sp>
        <p:nvSpPr>
          <p:cNvPr id="185" name="Google Shape;185;p29"/>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dirty="0"/>
          </a:p>
        </p:txBody>
      </p:sp>
      <p:sp>
        <p:nvSpPr>
          <p:cNvPr id="186" name="Google Shape;186;p29"/>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7" name="Google Shape;187;p29"/>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2519362" y="292380"/>
            <a:ext cx="6211500" cy="22161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4800"/>
              <a:buFont typeface="Avenir"/>
              <a:buNone/>
              <a:defRPr sz="48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90" name="Google Shape;190;p30"/>
          <p:cNvSpPr txBox="1">
            <a:spLocks noGrp="1"/>
          </p:cNvSpPr>
          <p:nvPr>
            <p:ph type="subTitle" idx="1"/>
          </p:nvPr>
        </p:nvSpPr>
        <p:spPr>
          <a:xfrm>
            <a:off x="2519362" y="2652713"/>
            <a:ext cx="6211500" cy="1917000"/>
          </a:xfrm>
          <a:prstGeom prst="rect">
            <a:avLst/>
          </a:prstGeom>
          <a:noFill/>
          <a:ln>
            <a:noFill/>
          </a:ln>
        </p:spPr>
        <p:txBody>
          <a:bodyPr spcFirstLastPara="1" wrap="square" lIns="0" tIns="0" rIns="0" bIns="0" anchor="t" anchorCtr="0">
            <a:normAutofit/>
          </a:bodyPr>
          <a:lstStyle>
            <a:lvl1pPr lvl="0" algn="l" rtl="0">
              <a:lnSpc>
                <a:spcPct val="100000"/>
              </a:lnSpc>
              <a:spcBef>
                <a:spcPts val="800"/>
              </a:spcBef>
              <a:spcAft>
                <a:spcPts val="0"/>
              </a:spcAft>
              <a:buClr>
                <a:schemeClr val="lt1"/>
              </a:buClr>
              <a:buSzPts val="1800"/>
              <a:buNone/>
              <a:defRPr sz="1800">
                <a:solidFill>
                  <a:schemeClr val="lt1"/>
                </a:solidFill>
              </a:defRPr>
            </a:lvl1pPr>
            <a:lvl2pPr lvl="1" algn="ctr" rtl="0">
              <a:lnSpc>
                <a:spcPct val="110000"/>
              </a:lnSpc>
              <a:spcBef>
                <a:spcPts val="600"/>
              </a:spcBef>
              <a:spcAft>
                <a:spcPts val="0"/>
              </a:spcAft>
              <a:buClr>
                <a:schemeClr val="lt1"/>
              </a:buClr>
              <a:buSzPts val="1500"/>
              <a:buNone/>
              <a:defRPr sz="1500"/>
            </a:lvl2pPr>
            <a:lvl3pPr lvl="2" algn="ctr" rtl="0">
              <a:lnSpc>
                <a:spcPct val="110000"/>
              </a:lnSpc>
              <a:spcBef>
                <a:spcPts val="600"/>
              </a:spcBef>
              <a:spcAft>
                <a:spcPts val="0"/>
              </a:spcAft>
              <a:buClr>
                <a:schemeClr val="lt1"/>
              </a:buClr>
              <a:buSzPts val="1400"/>
              <a:buNone/>
              <a:defRPr sz="1400"/>
            </a:lvl3pPr>
            <a:lvl4pPr lvl="3" algn="ctr" rtl="0">
              <a:lnSpc>
                <a:spcPct val="110000"/>
              </a:lnSpc>
              <a:spcBef>
                <a:spcPts val="600"/>
              </a:spcBef>
              <a:spcAft>
                <a:spcPts val="0"/>
              </a:spcAft>
              <a:buClr>
                <a:schemeClr val="lt1"/>
              </a:buClr>
              <a:buSzPts val="1200"/>
              <a:buNone/>
              <a:defRPr sz="1200"/>
            </a:lvl4pPr>
            <a:lvl5pPr lvl="4" algn="ctr" rtl="0">
              <a:lnSpc>
                <a:spcPct val="110000"/>
              </a:lnSpc>
              <a:spcBef>
                <a:spcPts val="600"/>
              </a:spcBef>
              <a:spcAft>
                <a:spcPts val="0"/>
              </a:spcAft>
              <a:buClr>
                <a:schemeClr val="lt1"/>
              </a:buClr>
              <a:buSzPts val="1200"/>
              <a:buNone/>
              <a:defRPr sz="1200"/>
            </a:lvl5pPr>
            <a:lvl6pPr lvl="5" algn="ctr" rtl="0">
              <a:lnSpc>
                <a:spcPct val="90000"/>
              </a:lnSpc>
              <a:spcBef>
                <a:spcPts val="600"/>
              </a:spcBef>
              <a:spcAft>
                <a:spcPts val="0"/>
              </a:spcAft>
              <a:buClr>
                <a:schemeClr val="lt1"/>
              </a:buClr>
              <a:buSzPts val="1200"/>
              <a:buNone/>
              <a:defRPr sz="1200"/>
            </a:lvl6pPr>
            <a:lvl7pPr lvl="6" algn="ctr" rtl="0">
              <a:lnSpc>
                <a:spcPct val="90000"/>
              </a:lnSpc>
              <a:spcBef>
                <a:spcPts val="400"/>
              </a:spcBef>
              <a:spcAft>
                <a:spcPts val="0"/>
              </a:spcAft>
              <a:buClr>
                <a:schemeClr val="lt1"/>
              </a:buClr>
              <a:buSzPts val="1200"/>
              <a:buNone/>
              <a:defRPr sz="1200"/>
            </a:lvl7pPr>
            <a:lvl8pPr lvl="7" algn="ctr" rtl="0">
              <a:lnSpc>
                <a:spcPct val="90000"/>
              </a:lnSpc>
              <a:spcBef>
                <a:spcPts val="400"/>
              </a:spcBef>
              <a:spcAft>
                <a:spcPts val="0"/>
              </a:spcAft>
              <a:buClr>
                <a:schemeClr val="lt1"/>
              </a:buClr>
              <a:buSzPts val="1200"/>
              <a:buNone/>
              <a:defRPr sz="1200"/>
            </a:lvl8pPr>
            <a:lvl9pPr lvl="8" algn="ctr" rtl="0">
              <a:lnSpc>
                <a:spcPct val="90000"/>
              </a:lnSpc>
              <a:spcBef>
                <a:spcPts val="400"/>
              </a:spcBef>
              <a:spcAft>
                <a:spcPts val="0"/>
              </a:spcAft>
              <a:buClr>
                <a:schemeClr val="lt1"/>
              </a:buClr>
              <a:buSzPts val="1200"/>
              <a:buNone/>
              <a:defRPr sz="1200"/>
            </a:lvl9pPr>
          </a:lstStyle>
          <a:p>
            <a:endParaRPr/>
          </a:p>
        </p:txBody>
      </p:sp>
      <p:sp>
        <p:nvSpPr>
          <p:cNvPr id="191" name="Google Shape;191;p30"/>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92" name="Google Shape;192;p30"/>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93" name="Google Shape;193;p30"/>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p30"/>
          <p:cNvSpPr/>
          <p:nvPr/>
        </p:nvSpPr>
        <p:spPr>
          <a:xfrm rot="2700000">
            <a:off x="459616" y="361324"/>
            <a:ext cx="809496" cy="946621"/>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4D2939"/>
              </a:gs>
              <a:gs pos="30000">
                <a:srgbClr val="4D2939"/>
              </a:gs>
              <a:gs pos="40000">
                <a:srgbClr val="754158"/>
              </a:gs>
              <a:gs pos="60000">
                <a:srgbClr val="4D2939"/>
              </a:gs>
              <a:gs pos="100000">
                <a:schemeClr val="dk2"/>
              </a:gs>
            </a:gsLst>
            <a:lin ang="59988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195" name="Google Shape;195;p30"/>
          <p:cNvSpPr/>
          <p:nvPr/>
        </p:nvSpPr>
        <p:spPr>
          <a:xfrm rot="8100000">
            <a:off x="470015" y="621851"/>
            <a:ext cx="405172" cy="809920"/>
          </a:xfrm>
          <a:prstGeom prst="ellipse">
            <a:avLst/>
          </a:prstGeom>
          <a:gradFill>
            <a:gsLst>
              <a:gs pos="0">
                <a:srgbClr val="3E212F"/>
              </a:gs>
              <a:gs pos="50000">
                <a:srgbClr val="3E212F"/>
              </a:gs>
              <a:gs pos="100000">
                <a:srgbClr val="4D2939"/>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196" name="Google Shape;196;p30"/>
          <p:cNvSpPr/>
          <p:nvPr/>
        </p:nvSpPr>
        <p:spPr>
          <a:xfrm>
            <a:off x="1350602" y="1854641"/>
            <a:ext cx="270000" cy="270000"/>
          </a:xfrm>
          <a:prstGeom prst="ellipse">
            <a:avLst/>
          </a:prstGeom>
          <a:gradFill>
            <a:gsLst>
              <a:gs pos="0">
                <a:schemeClr val="dk2"/>
              </a:gs>
              <a:gs pos="60000">
                <a:schemeClr val="dk2"/>
              </a:gs>
              <a:gs pos="100000">
                <a:srgbClr val="B2718F"/>
              </a:gs>
            </a:gsLst>
            <a:path path="circle">
              <a:fillToRect l="100000" b="100000"/>
            </a:path>
            <a:tileRect t="-100000" r="-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nvGrpSpPr>
          <p:cNvPr id="197" name="Google Shape;197;p30"/>
          <p:cNvGrpSpPr/>
          <p:nvPr/>
        </p:nvGrpSpPr>
        <p:grpSpPr>
          <a:xfrm>
            <a:off x="968298" y="3224925"/>
            <a:ext cx="1562844" cy="1562844"/>
            <a:chOff x="4840714" y="3556951"/>
            <a:chExt cx="2083792" cy="2083792"/>
          </a:xfrm>
        </p:grpSpPr>
        <p:sp>
          <p:nvSpPr>
            <p:cNvPr id="198" name="Google Shape;198;p30"/>
            <p:cNvSpPr/>
            <p:nvPr/>
          </p:nvSpPr>
          <p:spPr>
            <a:xfrm rot="8100000" flipH="1">
              <a:off x="5006330" y="4192886"/>
              <a:ext cx="1851817" cy="925909"/>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199" name="Google Shape;199;p30"/>
            <p:cNvSpPr/>
            <p:nvPr/>
          </p:nvSpPr>
          <p:spPr>
            <a:xfrm rot="8100000" flipH="1">
              <a:off x="4956702" y="4051292"/>
              <a:ext cx="1851817" cy="109511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2718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00" name="Google Shape;200;p30"/>
            <p:cNvSpPr/>
            <p:nvPr/>
          </p:nvSpPr>
          <p:spPr>
            <a:xfrm rot="2700000" flipH="1">
              <a:off x="6040495" y="3601733"/>
              <a:ext cx="106915" cy="466690"/>
            </a:xfrm>
            <a:prstGeom prst="ellipse">
              <a:avLst/>
            </a:prstGeom>
            <a:solidFill>
              <a:srgbClr val="4D293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01" name="Google Shape;201;p30"/>
            <p:cNvSpPr/>
            <p:nvPr/>
          </p:nvSpPr>
          <p:spPr>
            <a:xfrm rot="2700000" flipH="1">
              <a:off x="5059469" y="4582759"/>
              <a:ext cx="106915" cy="466690"/>
            </a:xfrm>
            <a:prstGeom prst="ellipse">
              <a:avLst/>
            </a:prstGeom>
            <a:solidFill>
              <a:srgbClr val="4D293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2"/>
        <p:cNvGrpSpPr/>
        <p:nvPr/>
      </p:nvGrpSpPr>
      <p:grpSpPr>
        <a:xfrm>
          <a:off x="0" y="0"/>
          <a:ext cx="0" cy="0"/>
          <a:chOff x="0" y="0"/>
          <a:chExt cx="0" cy="0"/>
        </a:xfrm>
      </p:grpSpPr>
      <p:grpSp>
        <p:nvGrpSpPr>
          <p:cNvPr id="203" name="Google Shape;203;p31"/>
          <p:cNvGrpSpPr/>
          <p:nvPr/>
        </p:nvGrpSpPr>
        <p:grpSpPr>
          <a:xfrm>
            <a:off x="181805" y="561119"/>
            <a:ext cx="673408" cy="700561"/>
            <a:chOff x="5129685" y="1232940"/>
            <a:chExt cx="897877" cy="934082"/>
          </a:xfrm>
        </p:grpSpPr>
        <p:sp>
          <p:nvSpPr>
            <p:cNvPr id="204" name="Google Shape;204;p31"/>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4D2939">
                    <a:alpha val="20000"/>
                  </a:srgbClr>
                </a:gs>
                <a:gs pos="20000">
                  <a:srgbClr val="4D2939">
                    <a:alpha val="20000"/>
                  </a:srgbClr>
                </a:gs>
                <a:gs pos="100000">
                  <a:srgbClr val="87ED56">
                    <a:alpha val="20000"/>
                  </a:srgbClr>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05" name="Google Shape;205;p31"/>
            <p:cNvSpPr/>
            <p:nvPr/>
          </p:nvSpPr>
          <p:spPr>
            <a:xfrm rot="1800004">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4D2939">
                    <a:alpha val="20000"/>
                  </a:srgbClr>
                </a:gs>
                <a:gs pos="20000">
                  <a:srgbClr val="4D2939">
                    <a:alpha val="20000"/>
                  </a:srgbClr>
                </a:gs>
                <a:gs pos="100000">
                  <a:srgbClr val="87ED56">
                    <a:alpha val="20000"/>
                  </a:srgbClr>
                </a:gs>
              </a:gsLst>
              <a:lin ang="1980004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06" name="Google Shape;206;p31"/>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4D2939">
                    <a:alpha val="20000"/>
                  </a:srgbClr>
                </a:gs>
                <a:gs pos="20000">
                  <a:srgbClr val="4D2939">
                    <a:alpha val="20000"/>
                  </a:srgbClr>
                </a:gs>
                <a:gs pos="100000">
                  <a:srgbClr val="87ED56">
                    <a:alpha val="20000"/>
                  </a:srgbClr>
                </a:gs>
              </a:gsLst>
              <a:lin ang="1800004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
        <p:nvSpPr>
          <p:cNvPr id="207" name="Google Shape;207;p31"/>
          <p:cNvSpPr txBox="1">
            <a:spLocks noGrp="1"/>
          </p:cNvSpPr>
          <p:nvPr>
            <p:ph type="title"/>
          </p:nvPr>
        </p:nvSpPr>
        <p:spPr>
          <a:xfrm>
            <a:off x="422672" y="355759"/>
            <a:ext cx="8308200" cy="2216100"/>
          </a:xfrm>
          <a:prstGeom prst="rect">
            <a:avLst/>
          </a:prstGeom>
          <a:noFill/>
          <a:ln>
            <a:noFill/>
          </a:ln>
        </p:spPr>
        <p:txBody>
          <a:bodyPr spcFirstLastPara="1" wrap="square" lIns="0" tIns="0" rIns="0" bIns="0" anchor="b" anchorCtr="0">
            <a:normAutofit/>
          </a:bodyPr>
          <a:lstStyle>
            <a:lvl1pPr lvl="0" algn="l" rtl="0">
              <a:lnSpc>
                <a:spcPct val="100000"/>
              </a:lnSpc>
              <a:spcBef>
                <a:spcPts val="0"/>
              </a:spcBef>
              <a:spcAft>
                <a:spcPts val="0"/>
              </a:spcAft>
              <a:buClr>
                <a:schemeClr val="lt1"/>
              </a:buClr>
              <a:buSzPts val="4800"/>
              <a:buFont typeface="Avenir"/>
              <a:buNone/>
              <a:defRPr sz="48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8" name="Google Shape;208;p31"/>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9" name="Google Shape;209;p31"/>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0" name="Google Shape;210;p31"/>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211" name="Google Shape;211;p31"/>
          <p:cNvSpPr txBox="1">
            <a:spLocks noGrp="1"/>
          </p:cNvSpPr>
          <p:nvPr>
            <p:ph type="body" idx="1"/>
          </p:nvPr>
        </p:nvSpPr>
        <p:spPr>
          <a:xfrm>
            <a:off x="424703" y="2722329"/>
            <a:ext cx="8306100" cy="2009400"/>
          </a:xfrm>
          <a:prstGeom prst="rect">
            <a:avLst/>
          </a:prstGeom>
          <a:noFill/>
          <a:ln>
            <a:noFill/>
          </a:ln>
        </p:spPr>
        <p:txBody>
          <a:bodyPr spcFirstLastPara="1" wrap="square" lIns="0" tIns="0" rIns="0" bIns="0" anchor="t" anchorCtr="0">
            <a:normAutofit/>
          </a:bodyPr>
          <a:lstStyle>
            <a:lvl1pPr marL="457200" lvl="0" indent="-228600" algn="l" rtl="0">
              <a:lnSpc>
                <a:spcPct val="110000"/>
              </a:lnSpc>
              <a:spcBef>
                <a:spcPts val="0"/>
              </a:spcBef>
              <a:spcAft>
                <a:spcPts val="0"/>
              </a:spcAft>
              <a:buClr>
                <a:schemeClr val="lt1"/>
              </a:buClr>
              <a:buSzPts val="1800"/>
              <a:buNone/>
              <a:defRPr sz="1800">
                <a:solidFill>
                  <a:schemeClr val="lt1"/>
                </a:solidFill>
              </a:defRPr>
            </a:lvl1pPr>
            <a:lvl2pPr marL="914400" lvl="1" indent="-228600" algn="l" rtl="0">
              <a:lnSpc>
                <a:spcPct val="110000"/>
              </a:lnSpc>
              <a:spcBef>
                <a:spcPts val="600"/>
              </a:spcBef>
              <a:spcAft>
                <a:spcPts val="0"/>
              </a:spcAft>
              <a:buClr>
                <a:schemeClr val="lt1"/>
              </a:buClr>
              <a:buSzPts val="1500"/>
              <a:buNone/>
              <a:defRPr sz="1500">
                <a:solidFill>
                  <a:schemeClr val="lt1"/>
                </a:solidFill>
              </a:defRPr>
            </a:lvl2pPr>
            <a:lvl3pPr marL="1371600" lvl="2" indent="-228600" algn="l" rtl="0">
              <a:lnSpc>
                <a:spcPct val="110000"/>
              </a:lnSpc>
              <a:spcBef>
                <a:spcPts val="600"/>
              </a:spcBef>
              <a:spcAft>
                <a:spcPts val="0"/>
              </a:spcAft>
              <a:buClr>
                <a:schemeClr val="lt1"/>
              </a:buClr>
              <a:buSzPts val="1400"/>
              <a:buNone/>
              <a:defRPr sz="1400">
                <a:solidFill>
                  <a:schemeClr val="lt1"/>
                </a:solidFill>
              </a:defRPr>
            </a:lvl3pPr>
            <a:lvl4pPr marL="1828800" lvl="3" indent="-228600" algn="l" rtl="0">
              <a:lnSpc>
                <a:spcPct val="110000"/>
              </a:lnSpc>
              <a:spcBef>
                <a:spcPts val="600"/>
              </a:spcBef>
              <a:spcAft>
                <a:spcPts val="0"/>
              </a:spcAft>
              <a:buClr>
                <a:schemeClr val="lt1"/>
              </a:buClr>
              <a:buSzPts val="1200"/>
              <a:buNone/>
              <a:defRPr sz="1200">
                <a:solidFill>
                  <a:schemeClr val="lt1"/>
                </a:solidFill>
              </a:defRPr>
            </a:lvl4pPr>
            <a:lvl5pPr marL="2286000" lvl="4" indent="-228600" algn="l" rtl="0">
              <a:lnSpc>
                <a:spcPct val="110000"/>
              </a:lnSpc>
              <a:spcBef>
                <a:spcPts val="600"/>
              </a:spcBef>
              <a:spcAft>
                <a:spcPts val="0"/>
              </a:spcAft>
              <a:buClr>
                <a:schemeClr val="lt1"/>
              </a:buClr>
              <a:buSzPts val="1200"/>
              <a:buNone/>
              <a:defRPr sz="1200">
                <a:solidFill>
                  <a:schemeClr val="lt1"/>
                </a:solidFill>
              </a:defRPr>
            </a:lvl5pPr>
            <a:lvl6pPr marL="2743200" lvl="5" indent="-228600" algn="l" rtl="0">
              <a:lnSpc>
                <a:spcPct val="90000"/>
              </a:lnSpc>
              <a:spcBef>
                <a:spcPts val="600"/>
              </a:spcBef>
              <a:spcAft>
                <a:spcPts val="0"/>
              </a:spcAft>
              <a:buClr>
                <a:schemeClr val="lt1"/>
              </a:buClr>
              <a:buSzPts val="1200"/>
              <a:buNone/>
              <a:defRPr sz="1200">
                <a:solidFill>
                  <a:schemeClr val="lt1"/>
                </a:solidFill>
              </a:defRPr>
            </a:lvl6pPr>
            <a:lvl7pPr marL="3200400" lvl="6" indent="-228600" algn="l" rtl="0">
              <a:lnSpc>
                <a:spcPct val="90000"/>
              </a:lnSpc>
              <a:spcBef>
                <a:spcPts val="400"/>
              </a:spcBef>
              <a:spcAft>
                <a:spcPts val="0"/>
              </a:spcAft>
              <a:buClr>
                <a:schemeClr val="lt1"/>
              </a:buClr>
              <a:buSzPts val="1200"/>
              <a:buNone/>
              <a:defRPr sz="1200">
                <a:solidFill>
                  <a:schemeClr val="lt1"/>
                </a:solidFill>
              </a:defRPr>
            </a:lvl7pPr>
            <a:lvl8pPr marL="3657600" lvl="7" indent="-228600" algn="l" rtl="0">
              <a:lnSpc>
                <a:spcPct val="90000"/>
              </a:lnSpc>
              <a:spcBef>
                <a:spcPts val="400"/>
              </a:spcBef>
              <a:spcAft>
                <a:spcPts val="0"/>
              </a:spcAft>
              <a:buClr>
                <a:schemeClr val="lt1"/>
              </a:buClr>
              <a:buSzPts val="1200"/>
              <a:buNone/>
              <a:defRPr sz="1200">
                <a:solidFill>
                  <a:schemeClr val="lt1"/>
                </a:solidFill>
              </a:defRPr>
            </a:lvl8pPr>
            <a:lvl9pPr marL="4114800" lvl="8" indent="-228600" algn="l" rtl="0">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212" name="Google Shape;212;p31"/>
          <p:cNvSpPr/>
          <p:nvPr/>
        </p:nvSpPr>
        <p:spPr>
          <a:xfrm rot="-2700000">
            <a:off x="8406709" y="3336393"/>
            <a:ext cx="748934" cy="946621"/>
          </a:xfrm>
          <a:custGeom>
            <a:avLst/>
            <a:gdLst/>
            <a:ahLst/>
            <a:cxnLst/>
            <a:rect l="l" t="t" r="r" b="b"/>
            <a:pathLst>
              <a:path w="999200" h="1262947" extrusionOk="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4D2939"/>
              </a:gs>
              <a:gs pos="30000">
                <a:srgbClr val="4D2939"/>
              </a:gs>
              <a:gs pos="40000">
                <a:srgbClr val="754158"/>
              </a:gs>
              <a:gs pos="60000">
                <a:srgbClr val="4D2939"/>
              </a:gs>
              <a:gs pos="100000">
                <a:schemeClr val="dk2"/>
              </a:gs>
            </a:gsLst>
            <a:lin ang="10200138"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13" name="Google Shape;213;p31"/>
          <p:cNvSpPr/>
          <p:nvPr/>
        </p:nvSpPr>
        <p:spPr>
          <a:xfrm rot="2700000">
            <a:off x="8765401" y="3640115"/>
            <a:ext cx="404748" cy="733256"/>
          </a:xfrm>
          <a:custGeom>
            <a:avLst/>
            <a:gdLst/>
            <a:ahLst/>
            <a:cxnLst/>
            <a:rect l="l" t="t" r="r" b="b"/>
            <a:pathLst>
              <a:path w="540000" h="978284" extrusionOk="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4D293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4"/>
        <p:cNvGrpSpPr/>
        <p:nvPr/>
      </p:nvGrpSpPr>
      <p:grpSpPr>
        <a:xfrm>
          <a:off x="0" y="0"/>
          <a:ext cx="0" cy="0"/>
          <a:chOff x="0" y="0"/>
          <a:chExt cx="0" cy="0"/>
        </a:xfrm>
      </p:grpSpPr>
      <p:sp>
        <p:nvSpPr>
          <p:cNvPr id="215" name="Google Shape;215;p32"/>
          <p:cNvSpPr/>
          <p:nvPr/>
        </p:nvSpPr>
        <p:spPr>
          <a:xfrm>
            <a:off x="8302398" y="250031"/>
            <a:ext cx="270000" cy="270000"/>
          </a:xfrm>
          <a:prstGeom prst="ellipse">
            <a:avLst/>
          </a:prstGeom>
          <a:gradFill>
            <a:gsLst>
              <a:gs pos="0">
                <a:schemeClr val="dk2"/>
              </a:gs>
              <a:gs pos="60000">
                <a:schemeClr val="dk2"/>
              </a:gs>
              <a:gs pos="100000">
                <a:srgbClr val="B2718F"/>
              </a:gs>
            </a:gsLst>
            <a:path path="circle">
              <a:fillToRect l="100000" b="100000"/>
            </a:path>
            <a:tileRect t="-100000" r="-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nvGrpSpPr>
          <p:cNvPr id="216" name="Google Shape;216;p32"/>
          <p:cNvGrpSpPr/>
          <p:nvPr/>
        </p:nvGrpSpPr>
        <p:grpSpPr>
          <a:xfrm>
            <a:off x="175051" y="4038015"/>
            <a:ext cx="620372" cy="621179"/>
            <a:chOff x="2895768" y="1234487"/>
            <a:chExt cx="827163" cy="828238"/>
          </a:xfrm>
        </p:grpSpPr>
        <p:sp>
          <p:nvSpPr>
            <p:cNvPr id="217" name="Google Shape;217;p32"/>
            <p:cNvSpPr/>
            <p:nvPr/>
          </p:nvSpPr>
          <p:spPr>
            <a:xfrm rot="2700000">
              <a:off x="3040791" y="1332636"/>
              <a:ext cx="538391" cy="629592"/>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4D2939"/>
                </a:gs>
                <a:gs pos="30000">
                  <a:srgbClr val="4D2939"/>
                </a:gs>
                <a:gs pos="40000">
                  <a:srgbClr val="754158"/>
                </a:gs>
                <a:gs pos="60000">
                  <a:srgbClr val="4D2939"/>
                </a:gs>
                <a:gs pos="100000">
                  <a:schemeClr val="dk2"/>
                </a:gs>
              </a:gsLst>
              <a:lin ang="59988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18" name="Google Shape;218;p32"/>
            <p:cNvSpPr/>
            <p:nvPr/>
          </p:nvSpPr>
          <p:spPr>
            <a:xfrm rot="8100000">
              <a:off x="3047202" y="1506331"/>
              <a:ext cx="269832" cy="540088"/>
            </a:xfrm>
            <a:prstGeom prst="ellipse">
              <a:avLst/>
            </a:prstGeom>
            <a:gradFill>
              <a:gsLst>
                <a:gs pos="0">
                  <a:srgbClr val="3E212F"/>
                </a:gs>
                <a:gs pos="50000">
                  <a:srgbClr val="3E212F"/>
                </a:gs>
                <a:gs pos="100000">
                  <a:srgbClr val="4D2939"/>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
        <p:nvSpPr>
          <p:cNvPr id="219" name="Google Shape;219;p32"/>
          <p:cNvSpPr txBox="1">
            <a:spLocks noGrp="1"/>
          </p:cNvSpPr>
          <p:nvPr>
            <p:ph type="title"/>
          </p:nvPr>
        </p:nvSpPr>
        <p:spPr>
          <a:xfrm>
            <a:off x="413147" y="411956"/>
            <a:ext cx="8317800" cy="999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3600"/>
              <a:buFont typeface="Avenir"/>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0" name="Google Shape;220;p32"/>
          <p:cNvSpPr txBox="1">
            <a:spLocks noGrp="1"/>
          </p:cNvSpPr>
          <p:nvPr>
            <p:ph type="body" idx="1"/>
          </p:nvPr>
        </p:nvSpPr>
        <p:spPr>
          <a:xfrm>
            <a:off x="413147" y="1572881"/>
            <a:ext cx="4076700" cy="29967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
                <a:schemeClr val="lt1"/>
              </a:buClr>
              <a:buSzPts val="1400"/>
              <a:buChar char="•"/>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21" name="Google Shape;221;p32"/>
          <p:cNvSpPr txBox="1">
            <a:spLocks noGrp="1"/>
          </p:cNvSpPr>
          <p:nvPr>
            <p:ph type="body" idx="2"/>
          </p:nvPr>
        </p:nvSpPr>
        <p:spPr>
          <a:xfrm>
            <a:off x="4654154" y="1572881"/>
            <a:ext cx="4076700" cy="29967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
                <a:schemeClr val="lt1"/>
              </a:buClr>
              <a:buSzPts val="1400"/>
              <a:buChar char="•"/>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22" name="Google Shape;222;p32"/>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3" name="Google Shape;223;p32"/>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4" name="Google Shape;224;p32"/>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subTitle" idx="1"/>
          </p:nvPr>
        </p:nvSpPr>
        <p:spPr>
          <a:xfrm>
            <a:off x="1303920" y="1990080"/>
            <a:ext cx="7029720" cy="254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5"/>
        <p:cNvGrpSpPr/>
        <p:nvPr/>
      </p:nvGrpSpPr>
      <p:grpSpPr>
        <a:xfrm>
          <a:off x="0" y="0"/>
          <a:ext cx="0" cy="0"/>
          <a:chOff x="0" y="0"/>
          <a:chExt cx="0" cy="0"/>
        </a:xfrm>
      </p:grpSpPr>
      <p:sp>
        <p:nvSpPr>
          <p:cNvPr id="226" name="Google Shape;226;p33"/>
          <p:cNvSpPr/>
          <p:nvPr/>
        </p:nvSpPr>
        <p:spPr>
          <a:xfrm>
            <a:off x="8318709" y="4420100"/>
            <a:ext cx="270000" cy="270000"/>
          </a:xfrm>
          <a:prstGeom prst="ellipse">
            <a:avLst/>
          </a:prstGeom>
          <a:gradFill>
            <a:gsLst>
              <a:gs pos="0">
                <a:schemeClr val="dk2"/>
              </a:gs>
              <a:gs pos="60000">
                <a:schemeClr val="dk2"/>
              </a:gs>
              <a:gs pos="100000">
                <a:srgbClr val="B2718F"/>
              </a:gs>
            </a:gsLst>
            <a:path path="circle">
              <a:fillToRect l="100000" b="100000"/>
            </a:path>
            <a:tileRect t="-100000" r="-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27" name="Google Shape;227;p33"/>
          <p:cNvSpPr/>
          <p:nvPr/>
        </p:nvSpPr>
        <p:spPr>
          <a:xfrm>
            <a:off x="8588709" y="4370909"/>
            <a:ext cx="284100" cy="270000"/>
          </a:xfrm>
          <a:prstGeom prst="rect">
            <a:avLst/>
          </a:prstGeom>
          <a:solidFill>
            <a:schemeClr val="dk2">
              <a:alpha val="8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28" name="Google Shape;228;p33"/>
          <p:cNvSpPr txBox="1">
            <a:spLocks noGrp="1"/>
          </p:cNvSpPr>
          <p:nvPr>
            <p:ph type="title"/>
          </p:nvPr>
        </p:nvSpPr>
        <p:spPr>
          <a:xfrm>
            <a:off x="413146" y="411956"/>
            <a:ext cx="8323200" cy="9990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2400"/>
              <a:buFont typeface="Avenir"/>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9" name="Google Shape;229;p33"/>
          <p:cNvSpPr txBox="1">
            <a:spLocks noGrp="1"/>
          </p:cNvSpPr>
          <p:nvPr>
            <p:ph type="body" idx="1"/>
          </p:nvPr>
        </p:nvSpPr>
        <p:spPr>
          <a:xfrm>
            <a:off x="413148" y="1410956"/>
            <a:ext cx="4077900" cy="401700"/>
          </a:xfrm>
          <a:prstGeom prst="rect">
            <a:avLst/>
          </a:prstGeom>
          <a:noFill/>
          <a:ln>
            <a:noFill/>
          </a:ln>
        </p:spPr>
        <p:txBody>
          <a:bodyPr spcFirstLastPara="1" wrap="square" lIns="0" tIns="0" rIns="0" bIns="0" anchor="b" anchorCtr="0">
            <a:normAutofit/>
          </a:bodyPr>
          <a:lstStyle>
            <a:lvl1pPr marL="457200" lvl="0" indent="-228600" algn="l" rtl="0">
              <a:lnSpc>
                <a:spcPct val="110000"/>
              </a:lnSpc>
              <a:spcBef>
                <a:spcPts val="800"/>
              </a:spcBef>
              <a:spcAft>
                <a:spcPts val="0"/>
              </a:spcAft>
              <a:buClr>
                <a:schemeClr val="lt1"/>
              </a:buClr>
              <a:buSzPts val="1100"/>
              <a:buNone/>
              <a:defRPr sz="1100" b="0" cap="none">
                <a:solidFill>
                  <a:schemeClr val="lt1"/>
                </a:solidFill>
                <a:latin typeface="Avenir"/>
                <a:ea typeface="Avenir"/>
                <a:cs typeface="Avenir"/>
                <a:sym typeface="Avenir"/>
              </a:defRPr>
            </a:lvl1pPr>
            <a:lvl2pPr marL="914400" lvl="1" indent="-228600" algn="l" rtl="0">
              <a:lnSpc>
                <a:spcPct val="110000"/>
              </a:lnSpc>
              <a:spcBef>
                <a:spcPts val="600"/>
              </a:spcBef>
              <a:spcAft>
                <a:spcPts val="0"/>
              </a:spcAft>
              <a:buClr>
                <a:schemeClr val="lt1"/>
              </a:buClr>
              <a:buSzPts val="1500"/>
              <a:buNone/>
              <a:defRPr sz="1500" b="1"/>
            </a:lvl2pPr>
            <a:lvl3pPr marL="1371600" lvl="2" indent="-228600" algn="l" rtl="0">
              <a:lnSpc>
                <a:spcPct val="110000"/>
              </a:lnSpc>
              <a:spcBef>
                <a:spcPts val="600"/>
              </a:spcBef>
              <a:spcAft>
                <a:spcPts val="0"/>
              </a:spcAft>
              <a:buClr>
                <a:schemeClr val="lt1"/>
              </a:buClr>
              <a:buSzPts val="1400"/>
              <a:buNone/>
              <a:defRPr sz="1400" b="1"/>
            </a:lvl3pPr>
            <a:lvl4pPr marL="1828800" lvl="3" indent="-228600" algn="l" rtl="0">
              <a:lnSpc>
                <a:spcPct val="110000"/>
              </a:lnSpc>
              <a:spcBef>
                <a:spcPts val="600"/>
              </a:spcBef>
              <a:spcAft>
                <a:spcPts val="0"/>
              </a:spcAft>
              <a:buClr>
                <a:schemeClr val="lt1"/>
              </a:buClr>
              <a:buSzPts val="1200"/>
              <a:buNone/>
              <a:defRPr sz="1200" b="1"/>
            </a:lvl4pPr>
            <a:lvl5pPr marL="2286000" lvl="4" indent="-228600" algn="l" rtl="0">
              <a:lnSpc>
                <a:spcPct val="110000"/>
              </a:lnSpc>
              <a:spcBef>
                <a:spcPts val="600"/>
              </a:spcBef>
              <a:spcAft>
                <a:spcPts val="0"/>
              </a:spcAft>
              <a:buClr>
                <a:schemeClr val="lt1"/>
              </a:buClr>
              <a:buSzPts val="1200"/>
              <a:buNone/>
              <a:defRPr sz="1200" b="1"/>
            </a:lvl5pPr>
            <a:lvl6pPr marL="2743200" lvl="5" indent="-228600" algn="l" rtl="0">
              <a:lnSpc>
                <a:spcPct val="90000"/>
              </a:lnSpc>
              <a:spcBef>
                <a:spcPts val="600"/>
              </a:spcBef>
              <a:spcAft>
                <a:spcPts val="0"/>
              </a:spcAft>
              <a:buClr>
                <a:schemeClr val="lt1"/>
              </a:buClr>
              <a:buSzPts val="1200"/>
              <a:buNone/>
              <a:defRPr sz="1200" b="1"/>
            </a:lvl6pPr>
            <a:lvl7pPr marL="3200400" lvl="6" indent="-228600" algn="l" rtl="0">
              <a:lnSpc>
                <a:spcPct val="90000"/>
              </a:lnSpc>
              <a:spcBef>
                <a:spcPts val="400"/>
              </a:spcBef>
              <a:spcAft>
                <a:spcPts val="0"/>
              </a:spcAft>
              <a:buClr>
                <a:schemeClr val="lt1"/>
              </a:buClr>
              <a:buSzPts val="1200"/>
              <a:buNone/>
              <a:defRPr sz="1200" b="1"/>
            </a:lvl7pPr>
            <a:lvl8pPr marL="3657600" lvl="7" indent="-228600" algn="l" rtl="0">
              <a:lnSpc>
                <a:spcPct val="90000"/>
              </a:lnSpc>
              <a:spcBef>
                <a:spcPts val="400"/>
              </a:spcBef>
              <a:spcAft>
                <a:spcPts val="0"/>
              </a:spcAft>
              <a:buClr>
                <a:schemeClr val="lt1"/>
              </a:buClr>
              <a:buSzPts val="1200"/>
              <a:buNone/>
              <a:defRPr sz="1200" b="1"/>
            </a:lvl8pPr>
            <a:lvl9pPr marL="4114800" lvl="8" indent="-228600" algn="l" rtl="0">
              <a:lnSpc>
                <a:spcPct val="90000"/>
              </a:lnSpc>
              <a:spcBef>
                <a:spcPts val="400"/>
              </a:spcBef>
              <a:spcAft>
                <a:spcPts val="0"/>
              </a:spcAft>
              <a:buClr>
                <a:schemeClr val="lt1"/>
              </a:buClr>
              <a:buSzPts val="1200"/>
              <a:buNone/>
              <a:defRPr sz="1200" b="1"/>
            </a:lvl9pPr>
          </a:lstStyle>
          <a:p>
            <a:endParaRPr/>
          </a:p>
        </p:txBody>
      </p:sp>
      <p:sp>
        <p:nvSpPr>
          <p:cNvPr id="230" name="Google Shape;230;p33"/>
          <p:cNvSpPr txBox="1">
            <a:spLocks noGrp="1"/>
          </p:cNvSpPr>
          <p:nvPr>
            <p:ph type="body" idx="2"/>
          </p:nvPr>
        </p:nvSpPr>
        <p:spPr>
          <a:xfrm>
            <a:off x="413147" y="1932953"/>
            <a:ext cx="4071900" cy="26367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
                <a:schemeClr val="lt1"/>
              </a:buClr>
              <a:buSzPts val="1400"/>
              <a:buChar char="•"/>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31" name="Google Shape;231;p33"/>
          <p:cNvSpPr txBox="1">
            <a:spLocks noGrp="1"/>
          </p:cNvSpPr>
          <p:nvPr>
            <p:ph type="body" idx="3"/>
          </p:nvPr>
        </p:nvSpPr>
        <p:spPr>
          <a:xfrm>
            <a:off x="4659018" y="1410956"/>
            <a:ext cx="4077300" cy="401700"/>
          </a:xfrm>
          <a:prstGeom prst="rect">
            <a:avLst/>
          </a:prstGeom>
          <a:noFill/>
          <a:ln>
            <a:noFill/>
          </a:ln>
        </p:spPr>
        <p:txBody>
          <a:bodyPr spcFirstLastPara="1" wrap="square" lIns="0" tIns="0" rIns="0" bIns="0" anchor="b" anchorCtr="0">
            <a:normAutofit/>
          </a:bodyPr>
          <a:lstStyle>
            <a:lvl1pPr marL="457200" lvl="0" indent="-298450" algn="l" rtl="0">
              <a:lnSpc>
                <a:spcPct val="110000"/>
              </a:lnSpc>
              <a:spcBef>
                <a:spcPts val="800"/>
              </a:spcBef>
              <a:spcAft>
                <a:spcPts val="0"/>
              </a:spcAft>
              <a:buClr>
                <a:schemeClr val="lt1"/>
              </a:buClr>
              <a:buSzPts val="1100"/>
              <a:buChar char="•"/>
              <a:defRPr sz="1100" b="0" cap="none">
                <a:solidFill>
                  <a:schemeClr val="lt1"/>
                </a:solidFill>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32" name="Google Shape;232;p33"/>
          <p:cNvSpPr txBox="1">
            <a:spLocks noGrp="1"/>
          </p:cNvSpPr>
          <p:nvPr>
            <p:ph type="body" idx="4"/>
          </p:nvPr>
        </p:nvSpPr>
        <p:spPr>
          <a:xfrm>
            <a:off x="4659017" y="1932953"/>
            <a:ext cx="4077300" cy="26367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
                <a:schemeClr val="lt1"/>
              </a:buClr>
              <a:buSzPts val="1400"/>
              <a:buChar char="•"/>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33" name="Google Shape;233;p33"/>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4" name="Google Shape;234;p33"/>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5" name="Google Shape;235;p33"/>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2519362" y="413099"/>
            <a:ext cx="6212400" cy="4156500"/>
          </a:xfrm>
          <a:prstGeom prst="rect">
            <a:avLst/>
          </a:prstGeom>
          <a:noFill/>
          <a:ln>
            <a:noFill/>
          </a:ln>
        </p:spPr>
        <p:txBody>
          <a:bodyPr spcFirstLastPara="1" wrap="square" lIns="0" tIns="0" rIns="0" bIns="0" anchor="ctr" anchorCtr="0">
            <a:normAutofit/>
          </a:bodyPr>
          <a:lstStyle>
            <a:lvl1pPr lvl="0" algn="l" rtl="0">
              <a:lnSpc>
                <a:spcPct val="100000"/>
              </a:lnSpc>
              <a:spcBef>
                <a:spcPts val="0"/>
              </a:spcBef>
              <a:spcAft>
                <a:spcPts val="0"/>
              </a:spcAft>
              <a:buClr>
                <a:schemeClr val="lt1"/>
              </a:buClr>
              <a:buSzPts val="3600"/>
              <a:buFont typeface="Avenir"/>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8" name="Google Shape;238;p34"/>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9" name="Google Shape;239;p34"/>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40" name="Google Shape;240;p34"/>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241" name="Google Shape;241;p34"/>
          <p:cNvSpPr/>
          <p:nvPr/>
        </p:nvSpPr>
        <p:spPr>
          <a:xfrm rot="8100000" flipH="1">
            <a:off x="-307498" y="2970134"/>
            <a:ext cx="2650597" cy="1389611"/>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4D2939"/>
              </a:gs>
              <a:gs pos="31000">
                <a:srgbClr val="4D2939"/>
              </a:gs>
              <a:gs pos="97000">
                <a:schemeClr val="dk2"/>
              </a:gs>
              <a:gs pos="100000">
                <a:schemeClr val="dk2"/>
              </a:gs>
            </a:gsLst>
            <a:lin ang="1499992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42" name="Google Shape;242;p34"/>
          <p:cNvSpPr/>
          <p:nvPr/>
        </p:nvSpPr>
        <p:spPr>
          <a:xfrm rot="8100000" flipH="1">
            <a:off x="-360268" y="2738718"/>
            <a:ext cx="2607402" cy="1622622"/>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B2718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43" name="Google Shape;243;p34"/>
          <p:cNvSpPr/>
          <p:nvPr/>
        </p:nvSpPr>
        <p:spPr>
          <a:xfrm rot="2700000" flipH="1">
            <a:off x="1134027" y="2129957"/>
            <a:ext cx="160796" cy="700036"/>
          </a:xfrm>
          <a:prstGeom prst="ellipse">
            <a:avLst/>
          </a:prstGeom>
          <a:solidFill>
            <a:srgbClr val="4D293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44" name="Google Shape;244;p34"/>
          <p:cNvSpPr/>
          <p:nvPr/>
        </p:nvSpPr>
        <p:spPr>
          <a:xfrm>
            <a:off x="1335496" y="288927"/>
            <a:ext cx="810000" cy="810000"/>
          </a:xfrm>
          <a:prstGeom prst="ellipse">
            <a:avLst/>
          </a:prstGeom>
          <a:gradFill>
            <a:gsLst>
              <a:gs pos="0">
                <a:srgbClr val="311B24"/>
              </a:gs>
              <a:gs pos="60000">
                <a:srgbClr val="311B24"/>
              </a:gs>
              <a:gs pos="100000">
                <a:srgbClr val="B2718F"/>
              </a:gs>
            </a:gsLst>
            <a:path path="circle">
              <a:fillToRect l="100000" b="100000"/>
            </a:path>
            <a:tileRect t="-100000" r="-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nvGrpSpPr>
          <p:cNvPr id="245" name="Google Shape;245;p34"/>
          <p:cNvGrpSpPr/>
          <p:nvPr/>
        </p:nvGrpSpPr>
        <p:grpSpPr>
          <a:xfrm>
            <a:off x="381830" y="1037369"/>
            <a:ext cx="673408" cy="700561"/>
            <a:chOff x="5129685" y="1232940"/>
            <a:chExt cx="897877" cy="934082"/>
          </a:xfrm>
        </p:grpSpPr>
        <p:sp>
          <p:nvSpPr>
            <p:cNvPr id="246" name="Google Shape;246;p34"/>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4D2939">
                    <a:alpha val="20000"/>
                  </a:srgbClr>
                </a:gs>
                <a:gs pos="20000">
                  <a:srgbClr val="4D2939">
                    <a:alpha val="20000"/>
                  </a:srgbClr>
                </a:gs>
                <a:gs pos="100000">
                  <a:srgbClr val="87ED56">
                    <a:alpha val="20000"/>
                  </a:srgbClr>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47" name="Google Shape;247;p34"/>
            <p:cNvSpPr/>
            <p:nvPr/>
          </p:nvSpPr>
          <p:spPr>
            <a:xfrm rot="1800004">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4D2939">
                    <a:alpha val="20000"/>
                  </a:srgbClr>
                </a:gs>
                <a:gs pos="20000">
                  <a:srgbClr val="4D2939">
                    <a:alpha val="20000"/>
                  </a:srgbClr>
                </a:gs>
                <a:gs pos="100000">
                  <a:srgbClr val="87ED56">
                    <a:alpha val="20000"/>
                  </a:srgbClr>
                </a:gs>
              </a:gsLst>
              <a:lin ang="1980004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48" name="Google Shape;248;p34"/>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4D2939">
                    <a:alpha val="20000"/>
                  </a:srgbClr>
                </a:gs>
                <a:gs pos="20000">
                  <a:srgbClr val="4D2939">
                    <a:alpha val="20000"/>
                  </a:srgbClr>
                </a:gs>
                <a:gs pos="100000">
                  <a:srgbClr val="87ED56">
                    <a:alpha val="20000"/>
                  </a:srgbClr>
                </a:gs>
              </a:gsLst>
              <a:lin ang="1800004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9"/>
        <p:cNvGrpSpPr/>
        <p:nvPr/>
      </p:nvGrpSpPr>
      <p:grpSpPr>
        <a:xfrm>
          <a:off x="0" y="0"/>
          <a:ext cx="0" cy="0"/>
          <a:chOff x="0" y="0"/>
          <a:chExt cx="0" cy="0"/>
        </a:xfrm>
      </p:grpSpPr>
      <p:grpSp>
        <p:nvGrpSpPr>
          <p:cNvPr id="250" name="Google Shape;250;p35"/>
          <p:cNvGrpSpPr/>
          <p:nvPr/>
        </p:nvGrpSpPr>
        <p:grpSpPr>
          <a:xfrm>
            <a:off x="3564189" y="3617628"/>
            <a:ext cx="1243226" cy="1243226"/>
            <a:chOff x="2481038" y="2139594"/>
            <a:chExt cx="1657635" cy="1657635"/>
          </a:xfrm>
        </p:grpSpPr>
        <p:sp>
          <p:nvSpPr>
            <p:cNvPr id="251" name="Google Shape;251;p35"/>
            <p:cNvSpPr/>
            <p:nvPr/>
          </p:nvSpPr>
          <p:spPr>
            <a:xfrm rot="2700000">
              <a:off x="2769555" y="2336586"/>
              <a:ext cx="1080601" cy="1263649"/>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4D2939"/>
                </a:gs>
                <a:gs pos="30000">
                  <a:srgbClr val="4D2939"/>
                </a:gs>
                <a:gs pos="40000">
                  <a:srgbClr val="754158"/>
                </a:gs>
                <a:gs pos="60000">
                  <a:srgbClr val="4D2939"/>
                </a:gs>
                <a:gs pos="100000">
                  <a:schemeClr val="dk2"/>
                </a:gs>
              </a:gsLst>
              <a:lin ang="59988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52" name="Google Shape;252;p35"/>
            <p:cNvSpPr/>
            <p:nvPr/>
          </p:nvSpPr>
          <p:spPr>
            <a:xfrm rot="8100000">
              <a:off x="2784153" y="2683432"/>
              <a:ext cx="540088" cy="1080176"/>
            </a:xfrm>
            <a:prstGeom prst="ellipse">
              <a:avLst/>
            </a:prstGeom>
            <a:gradFill>
              <a:gsLst>
                <a:gs pos="0">
                  <a:srgbClr val="3E212F"/>
                </a:gs>
                <a:gs pos="50000">
                  <a:srgbClr val="3E212F"/>
                </a:gs>
                <a:gs pos="100000">
                  <a:srgbClr val="4D2939"/>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
        <p:nvSpPr>
          <p:cNvPr id="253" name="Google Shape;253;p35"/>
          <p:cNvSpPr txBox="1">
            <a:spLocks noGrp="1"/>
          </p:cNvSpPr>
          <p:nvPr>
            <p:ph type="title"/>
          </p:nvPr>
        </p:nvSpPr>
        <p:spPr>
          <a:xfrm>
            <a:off x="413147" y="411956"/>
            <a:ext cx="8317800" cy="7386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2400"/>
              <a:buFont typeface="Avenir"/>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54" name="Google Shape;254;p35"/>
          <p:cNvSpPr txBox="1">
            <a:spLocks noGrp="1"/>
          </p:cNvSpPr>
          <p:nvPr>
            <p:ph type="body" idx="1"/>
          </p:nvPr>
        </p:nvSpPr>
        <p:spPr>
          <a:xfrm>
            <a:off x="3221831" y="1312545"/>
            <a:ext cx="5509200" cy="3257100"/>
          </a:xfrm>
          <a:prstGeom prst="rect">
            <a:avLst/>
          </a:prstGeom>
          <a:noFill/>
          <a:ln>
            <a:noFill/>
          </a:ln>
        </p:spPr>
        <p:txBody>
          <a:bodyPr spcFirstLastPara="1" wrap="square" lIns="0" tIns="0" rIns="0" bIns="0" anchor="t" anchorCtr="0">
            <a:normAutofit/>
          </a:bodyPr>
          <a:lstStyle>
            <a:lvl1pPr marL="457200" lvl="0" indent="-304800" algn="l" rtl="0">
              <a:lnSpc>
                <a:spcPct val="110000"/>
              </a:lnSpc>
              <a:spcBef>
                <a:spcPts val="800"/>
              </a:spcBef>
              <a:spcAft>
                <a:spcPts val="0"/>
              </a:spcAft>
              <a:buClr>
                <a:schemeClr val="lt1"/>
              </a:buClr>
              <a:buSzPts val="1200"/>
              <a:buChar char="•"/>
              <a:defRPr sz="1200"/>
            </a:lvl1pPr>
            <a:lvl2pPr marL="914400" lvl="1" indent="-304800" algn="l" rtl="0">
              <a:lnSpc>
                <a:spcPct val="110000"/>
              </a:lnSpc>
              <a:spcBef>
                <a:spcPts val="600"/>
              </a:spcBef>
              <a:spcAft>
                <a:spcPts val="0"/>
              </a:spcAft>
              <a:buClr>
                <a:schemeClr val="lt1"/>
              </a:buClr>
              <a:buSzPts val="1200"/>
              <a:buChar char="•"/>
              <a:defRPr sz="1200"/>
            </a:lvl2pPr>
            <a:lvl3pPr marL="1371600" lvl="2" indent="-304800" algn="l" rtl="0">
              <a:lnSpc>
                <a:spcPct val="110000"/>
              </a:lnSpc>
              <a:spcBef>
                <a:spcPts val="600"/>
              </a:spcBef>
              <a:spcAft>
                <a:spcPts val="0"/>
              </a:spcAft>
              <a:buClr>
                <a:schemeClr val="lt1"/>
              </a:buClr>
              <a:buSzPts val="1200"/>
              <a:buChar char="•"/>
              <a:defRPr sz="1200"/>
            </a:lvl3pPr>
            <a:lvl4pPr marL="1828800" lvl="3" indent="-304800" algn="l" rtl="0">
              <a:lnSpc>
                <a:spcPct val="110000"/>
              </a:lnSpc>
              <a:spcBef>
                <a:spcPts val="600"/>
              </a:spcBef>
              <a:spcAft>
                <a:spcPts val="0"/>
              </a:spcAft>
              <a:buClr>
                <a:schemeClr val="lt1"/>
              </a:buClr>
              <a:buSzPts val="1200"/>
              <a:buChar char="•"/>
              <a:defRPr sz="1200"/>
            </a:lvl4pPr>
            <a:lvl5pPr marL="2286000" lvl="4" indent="-304800" algn="l" rtl="0">
              <a:lnSpc>
                <a:spcPct val="110000"/>
              </a:lnSpc>
              <a:spcBef>
                <a:spcPts val="600"/>
              </a:spcBef>
              <a:spcAft>
                <a:spcPts val="0"/>
              </a:spcAft>
              <a:buClr>
                <a:schemeClr val="lt1"/>
              </a:buClr>
              <a:buSzPts val="1200"/>
              <a:buChar char="•"/>
              <a:defRPr sz="1200"/>
            </a:lvl5pPr>
            <a:lvl6pPr marL="2743200" lvl="5" indent="-323850" algn="l" rtl="0">
              <a:lnSpc>
                <a:spcPct val="90000"/>
              </a:lnSpc>
              <a:spcBef>
                <a:spcPts val="600"/>
              </a:spcBef>
              <a:spcAft>
                <a:spcPts val="0"/>
              </a:spcAft>
              <a:buClr>
                <a:schemeClr val="lt1"/>
              </a:buClr>
              <a:buSzPts val="1500"/>
              <a:buChar char="•"/>
              <a:defRPr sz="1500"/>
            </a:lvl6pPr>
            <a:lvl7pPr marL="3200400" lvl="6" indent="-323850" algn="l" rtl="0">
              <a:lnSpc>
                <a:spcPct val="90000"/>
              </a:lnSpc>
              <a:spcBef>
                <a:spcPts val="400"/>
              </a:spcBef>
              <a:spcAft>
                <a:spcPts val="0"/>
              </a:spcAft>
              <a:buClr>
                <a:schemeClr val="lt1"/>
              </a:buClr>
              <a:buSzPts val="1500"/>
              <a:buChar char="•"/>
              <a:defRPr sz="1500"/>
            </a:lvl7pPr>
            <a:lvl8pPr marL="3657600" lvl="7" indent="-323850" algn="l" rtl="0">
              <a:lnSpc>
                <a:spcPct val="90000"/>
              </a:lnSpc>
              <a:spcBef>
                <a:spcPts val="400"/>
              </a:spcBef>
              <a:spcAft>
                <a:spcPts val="0"/>
              </a:spcAft>
              <a:buClr>
                <a:schemeClr val="lt1"/>
              </a:buClr>
              <a:buSzPts val="1500"/>
              <a:buChar char="•"/>
              <a:defRPr sz="1500"/>
            </a:lvl8pPr>
            <a:lvl9pPr marL="4114800" lvl="8" indent="-323850" algn="l" rtl="0">
              <a:lnSpc>
                <a:spcPct val="90000"/>
              </a:lnSpc>
              <a:spcBef>
                <a:spcPts val="400"/>
              </a:spcBef>
              <a:spcAft>
                <a:spcPts val="0"/>
              </a:spcAft>
              <a:buClr>
                <a:schemeClr val="lt1"/>
              </a:buClr>
              <a:buSzPts val="1500"/>
              <a:buChar char="•"/>
              <a:defRPr sz="1500"/>
            </a:lvl9pPr>
          </a:lstStyle>
          <a:p>
            <a:endParaRPr/>
          </a:p>
        </p:txBody>
      </p:sp>
      <p:sp>
        <p:nvSpPr>
          <p:cNvPr id="255" name="Google Shape;255;p35"/>
          <p:cNvSpPr txBox="1">
            <a:spLocks noGrp="1"/>
          </p:cNvSpPr>
          <p:nvPr>
            <p:ph type="body" idx="2"/>
          </p:nvPr>
        </p:nvSpPr>
        <p:spPr>
          <a:xfrm>
            <a:off x="413147" y="1312545"/>
            <a:ext cx="2674200" cy="3257100"/>
          </a:xfrm>
          <a:prstGeom prst="rect">
            <a:avLst/>
          </a:prstGeom>
          <a:noFill/>
          <a:ln>
            <a:noFill/>
          </a:ln>
        </p:spPr>
        <p:txBody>
          <a:bodyPr spcFirstLastPara="1" wrap="square" lIns="0" tIns="0" rIns="0" bIns="0" anchor="t" anchorCtr="0">
            <a:normAutofit/>
          </a:bodyPr>
          <a:lstStyle>
            <a:lvl1pPr marL="457200" lvl="0" indent="-228600" algn="l" rtl="0">
              <a:lnSpc>
                <a:spcPct val="110000"/>
              </a:lnSpc>
              <a:spcBef>
                <a:spcPts val="800"/>
              </a:spcBef>
              <a:spcAft>
                <a:spcPts val="0"/>
              </a:spcAft>
              <a:buClr>
                <a:schemeClr val="lt1"/>
              </a:buClr>
              <a:buSzPts val="1200"/>
              <a:buNone/>
              <a:defRPr sz="1200"/>
            </a:lvl1pPr>
            <a:lvl2pPr marL="914400" lvl="1" indent="-228600" algn="l" rtl="0">
              <a:lnSpc>
                <a:spcPct val="110000"/>
              </a:lnSpc>
              <a:spcBef>
                <a:spcPts val="600"/>
              </a:spcBef>
              <a:spcAft>
                <a:spcPts val="0"/>
              </a:spcAft>
              <a:buClr>
                <a:schemeClr val="lt1"/>
              </a:buClr>
              <a:buSzPts val="1100"/>
              <a:buNone/>
              <a:defRPr sz="1100"/>
            </a:lvl2pPr>
            <a:lvl3pPr marL="1371600" lvl="2" indent="-228600" algn="l" rtl="0">
              <a:lnSpc>
                <a:spcPct val="110000"/>
              </a:lnSpc>
              <a:spcBef>
                <a:spcPts val="600"/>
              </a:spcBef>
              <a:spcAft>
                <a:spcPts val="0"/>
              </a:spcAft>
              <a:buClr>
                <a:schemeClr val="lt1"/>
              </a:buClr>
              <a:buSzPts val="900"/>
              <a:buNone/>
              <a:defRPr sz="900"/>
            </a:lvl3pPr>
            <a:lvl4pPr marL="1828800" lvl="3" indent="-228600" algn="l" rtl="0">
              <a:lnSpc>
                <a:spcPct val="110000"/>
              </a:lnSpc>
              <a:spcBef>
                <a:spcPts val="600"/>
              </a:spcBef>
              <a:spcAft>
                <a:spcPts val="0"/>
              </a:spcAft>
              <a:buClr>
                <a:schemeClr val="lt1"/>
              </a:buClr>
              <a:buSzPts val="800"/>
              <a:buNone/>
              <a:defRPr sz="800"/>
            </a:lvl4pPr>
            <a:lvl5pPr marL="2286000" lvl="4" indent="-228600" algn="l" rtl="0">
              <a:lnSpc>
                <a:spcPct val="110000"/>
              </a:lnSpc>
              <a:spcBef>
                <a:spcPts val="600"/>
              </a:spcBef>
              <a:spcAft>
                <a:spcPts val="0"/>
              </a:spcAft>
              <a:buClr>
                <a:schemeClr val="lt1"/>
              </a:buClr>
              <a:buSzPts val="800"/>
              <a:buNone/>
              <a:defRPr sz="800"/>
            </a:lvl5pPr>
            <a:lvl6pPr marL="2743200" lvl="5" indent="-228600" algn="l" rtl="0">
              <a:lnSpc>
                <a:spcPct val="90000"/>
              </a:lnSpc>
              <a:spcBef>
                <a:spcPts val="600"/>
              </a:spcBef>
              <a:spcAft>
                <a:spcPts val="0"/>
              </a:spcAft>
              <a:buClr>
                <a:schemeClr val="lt1"/>
              </a:buClr>
              <a:buSzPts val="800"/>
              <a:buNone/>
              <a:defRPr sz="800"/>
            </a:lvl6pPr>
            <a:lvl7pPr marL="3200400" lvl="6" indent="-228600" algn="l" rtl="0">
              <a:lnSpc>
                <a:spcPct val="90000"/>
              </a:lnSpc>
              <a:spcBef>
                <a:spcPts val="400"/>
              </a:spcBef>
              <a:spcAft>
                <a:spcPts val="0"/>
              </a:spcAft>
              <a:buClr>
                <a:schemeClr val="lt1"/>
              </a:buClr>
              <a:buSzPts val="800"/>
              <a:buNone/>
              <a:defRPr sz="800"/>
            </a:lvl7pPr>
            <a:lvl8pPr marL="3657600" lvl="7" indent="-228600" algn="l" rtl="0">
              <a:lnSpc>
                <a:spcPct val="90000"/>
              </a:lnSpc>
              <a:spcBef>
                <a:spcPts val="400"/>
              </a:spcBef>
              <a:spcAft>
                <a:spcPts val="0"/>
              </a:spcAft>
              <a:buClr>
                <a:schemeClr val="lt1"/>
              </a:buClr>
              <a:buSzPts val="800"/>
              <a:buNone/>
              <a:defRPr sz="800"/>
            </a:lvl8pPr>
            <a:lvl9pPr marL="4114800" lvl="8" indent="-228600" algn="l" rtl="0">
              <a:lnSpc>
                <a:spcPct val="90000"/>
              </a:lnSpc>
              <a:spcBef>
                <a:spcPts val="400"/>
              </a:spcBef>
              <a:spcAft>
                <a:spcPts val="0"/>
              </a:spcAft>
              <a:buClr>
                <a:schemeClr val="lt1"/>
              </a:buClr>
              <a:buSzPts val="800"/>
              <a:buNone/>
              <a:defRPr sz="800"/>
            </a:lvl9pPr>
          </a:lstStyle>
          <a:p>
            <a:endParaRPr/>
          </a:p>
        </p:txBody>
      </p:sp>
      <p:sp>
        <p:nvSpPr>
          <p:cNvPr id="256" name="Google Shape;256;p35"/>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57" name="Google Shape;257;p35"/>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58" name="Google Shape;258;p35"/>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9"/>
        <p:cNvGrpSpPr/>
        <p:nvPr/>
      </p:nvGrpSpPr>
      <p:grpSpPr>
        <a:xfrm>
          <a:off x="0" y="0"/>
          <a:ext cx="0" cy="0"/>
          <a:chOff x="0" y="0"/>
          <a:chExt cx="0" cy="0"/>
        </a:xfrm>
      </p:grpSpPr>
      <p:grpSp>
        <p:nvGrpSpPr>
          <p:cNvPr id="260" name="Google Shape;260;p36"/>
          <p:cNvGrpSpPr/>
          <p:nvPr/>
        </p:nvGrpSpPr>
        <p:grpSpPr>
          <a:xfrm>
            <a:off x="165667" y="3738503"/>
            <a:ext cx="673408" cy="700561"/>
            <a:chOff x="5129685" y="1232940"/>
            <a:chExt cx="897877" cy="934082"/>
          </a:xfrm>
        </p:grpSpPr>
        <p:sp>
          <p:nvSpPr>
            <p:cNvPr id="261" name="Google Shape;261;p36"/>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4D2939">
                    <a:alpha val="20000"/>
                  </a:srgbClr>
                </a:gs>
                <a:gs pos="20000">
                  <a:srgbClr val="4D2939">
                    <a:alpha val="20000"/>
                  </a:srgbClr>
                </a:gs>
                <a:gs pos="100000">
                  <a:srgbClr val="87ED56">
                    <a:alpha val="20000"/>
                  </a:srgbClr>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62" name="Google Shape;262;p36"/>
            <p:cNvSpPr/>
            <p:nvPr/>
          </p:nvSpPr>
          <p:spPr>
            <a:xfrm rot="1800004">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4D2939">
                    <a:alpha val="20000"/>
                  </a:srgbClr>
                </a:gs>
                <a:gs pos="20000">
                  <a:srgbClr val="4D2939">
                    <a:alpha val="20000"/>
                  </a:srgbClr>
                </a:gs>
                <a:gs pos="100000">
                  <a:srgbClr val="87ED56">
                    <a:alpha val="20000"/>
                  </a:srgbClr>
                </a:gs>
              </a:gsLst>
              <a:lin ang="1980004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263" name="Google Shape;263;p36"/>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4D2939">
                    <a:alpha val="20000"/>
                  </a:srgbClr>
                </a:gs>
                <a:gs pos="20000">
                  <a:srgbClr val="4D2939">
                    <a:alpha val="20000"/>
                  </a:srgbClr>
                </a:gs>
                <a:gs pos="100000">
                  <a:srgbClr val="87ED56">
                    <a:alpha val="20000"/>
                  </a:srgbClr>
                </a:gs>
              </a:gsLst>
              <a:lin ang="1800004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
        <p:nvSpPr>
          <p:cNvPr id="264" name="Google Shape;264;p36"/>
          <p:cNvSpPr txBox="1">
            <a:spLocks noGrp="1"/>
          </p:cNvSpPr>
          <p:nvPr>
            <p:ph type="title"/>
          </p:nvPr>
        </p:nvSpPr>
        <p:spPr>
          <a:xfrm>
            <a:off x="413147" y="431557"/>
            <a:ext cx="3375600" cy="7386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2400"/>
              <a:buFont typeface="Avenir"/>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65" name="Google Shape;265;p36"/>
          <p:cNvSpPr>
            <a:spLocks noGrp="1"/>
          </p:cNvSpPr>
          <p:nvPr>
            <p:ph type="pic" idx="2"/>
          </p:nvPr>
        </p:nvSpPr>
        <p:spPr>
          <a:xfrm>
            <a:off x="3950493" y="431557"/>
            <a:ext cx="4780500" cy="4299900"/>
          </a:xfrm>
          <a:prstGeom prst="rect">
            <a:avLst/>
          </a:prstGeom>
          <a:noFill/>
          <a:ln>
            <a:noFill/>
          </a:ln>
        </p:spPr>
      </p:sp>
      <p:sp>
        <p:nvSpPr>
          <p:cNvPr id="266" name="Google Shape;266;p36"/>
          <p:cNvSpPr txBox="1">
            <a:spLocks noGrp="1"/>
          </p:cNvSpPr>
          <p:nvPr>
            <p:ph type="body" idx="1"/>
          </p:nvPr>
        </p:nvSpPr>
        <p:spPr>
          <a:xfrm>
            <a:off x="413147" y="1332146"/>
            <a:ext cx="3375600" cy="3399300"/>
          </a:xfrm>
          <a:prstGeom prst="rect">
            <a:avLst/>
          </a:prstGeom>
          <a:noFill/>
          <a:ln>
            <a:noFill/>
          </a:ln>
        </p:spPr>
        <p:txBody>
          <a:bodyPr spcFirstLastPara="1" wrap="square" lIns="0" tIns="0" rIns="0" bIns="0" anchor="t" anchorCtr="0">
            <a:normAutofit/>
          </a:bodyPr>
          <a:lstStyle>
            <a:lvl1pPr marL="457200" lvl="0" indent="-228600" algn="l" rtl="0">
              <a:lnSpc>
                <a:spcPct val="110000"/>
              </a:lnSpc>
              <a:spcBef>
                <a:spcPts val="800"/>
              </a:spcBef>
              <a:spcAft>
                <a:spcPts val="0"/>
              </a:spcAft>
              <a:buClr>
                <a:schemeClr val="lt1"/>
              </a:buClr>
              <a:buSzPts val="1200"/>
              <a:buNone/>
              <a:defRPr sz="1200"/>
            </a:lvl1pPr>
            <a:lvl2pPr marL="914400" lvl="1" indent="-228600" algn="l" rtl="0">
              <a:lnSpc>
                <a:spcPct val="110000"/>
              </a:lnSpc>
              <a:spcBef>
                <a:spcPts val="600"/>
              </a:spcBef>
              <a:spcAft>
                <a:spcPts val="0"/>
              </a:spcAft>
              <a:buClr>
                <a:schemeClr val="lt1"/>
              </a:buClr>
              <a:buSzPts val="1100"/>
              <a:buNone/>
              <a:defRPr sz="1100"/>
            </a:lvl2pPr>
            <a:lvl3pPr marL="1371600" lvl="2" indent="-228600" algn="l" rtl="0">
              <a:lnSpc>
                <a:spcPct val="110000"/>
              </a:lnSpc>
              <a:spcBef>
                <a:spcPts val="600"/>
              </a:spcBef>
              <a:spcAft>
                <a:spcPts val="0"/>
              </a:spcAft>
              <a:buClr>
                <a:schemeClr val="lt1"/>
              </a:buClr>
              <a:buSzPts val="900"/>
              <a:buNone/>
              <a:defRPr sz="900"/>
            </a:lvl3pPr>
            <a:lvl4pPr marL="1828800" lvl="3" indent="-228600" algn="l" rtl="0">
              <a:lnSpc>
                <a:spcPct val="110000"/>
              </a:lnSpc>
              <a:spcBef>
                <a:spcPts val="600"/>
              </a:spcBef>
              <a:spcAft>
                <a:spcPts val="0"/>
              </a:spcAft>
              <a:buClr>
                <a:schemeClr val="lt1"/>
              </a:buClr>
              <a:buSzPts val="800"/>
              <a:buNone/>
              <a:defRPr sz="800"/>
            </a:lvl4pPr>
            <a:lvl5pPr marL="2286000" lvl="4" indent="-228600" algn="l" rtl="0">
              <a:lnSpc>
                <a:spcPct val="110000"/>
              </a:lnSpc>
              <a:spcBef>
                <a:spcPts val="600"/>
              </a:spcBef>
              <a:spcAft>
                <a:spcPts val="0"/>
              </a:spcAft>
              <a:buClr>
                <a:schemeClr val="lt1"/>
              </a:buClr>
              <a:buSzPts val="800"/>
              <a:buNone/>
              <a:defRPr sz="800"/>
            </a:lvl5pPr>
            <a:lvl6pPr marL="2743200" lvl="5" indent="-228600" algn="l" rtl="0">
              <a:lnSpc>
                <a:spcPct val="90000"/>
              </a:lnSpc>
              <a:spcBef>
                <a:spcPts val="600"/>
              </a:spcBef>
              <a:spcAft>
                <a:spcPts val="0"/>
              </a:spcAft>
              <a:buClr>
                <a:schemeClr val="lt1"/>
              </a:buClr>
              <a:buSzPts val="800"/>
              <a:buNone/>
              <a:defRPr sz="800"/>
            </a:lvl6pPr>
            <a:lvl7pPr marL="3200400" lvl="6" indent="-228600" algn="l" rtl="0">
              <a:lnSpc>
                <a:spcPct val="90000"/>
              </a:lnSpc>
              <a:spcBef>
                <a:spcPts val="400"/>
              </a:spcBef>
              <a:spcAft>
                <a:spcPts val="0"/>
              </a:spcAft>
              <a:buClr>
                <a:schemeClr val="lt1"/>
              </a:buClr>
              <a:buSzPts val="800"/>
              <a:buNone/>
              <a:defRPr sz="800"/>
            </a:lvl7pPr>
            <a:lvl8pPr marL="3657600" lvl="7" indent="-228600" algn="l" rtl="0">
              <a:lnSpc>
                <a:spcPct val="90000"/>
              </a:lnSpc>
              <a:spcBef>
                <a:spcPts val="400"/>
              </a:spcBef>
              <a:spcAft>
                <a:spcPts val="0"/>
              </a:spcAft>
              <a:buClr>
                <a:schemeClr val="lt1"/>
              </a:buClr>
              <a:buSzPts val="800"/>
              <a:buNone/>
              <a:defRPr sz="800"/>
            </a:lvl8pPr>
            <a:lvl9pPr marL="4114800" lvl="8" indent="-228600" algn="l" rtl="0">
              <a:lnSpc>
                <a:spcPct val="90000"/>
              </a:lnSpc>
              <a:spcBef>
                <a:spcPts val="400"/>
              </a:spcBef>
              <a:spcAft>
                <a:spcPts val="0"/>
              </a:spcAft>
              <a:buClr>
                <a:schemeClr val="lt1"/>
              </a:buClr>
              <a:buSzPts val="800"/>
              <a:buNone/>
              <a:defRPr sz="800"/>
            </a:lvl9pPr>
          </a:lstStyle>
          <a:p>
            <a:endParaRPr/>
          </a:p>
        </p:txBody>
      </p:sp>
      <p:sp>
        <p:nvSpPr>
          <p:cNvPr id="267" name="Google Shape;267;p36"/>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68" name="Google Shape;268;p36"/>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69" name="Google Shape;269;p36"/>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37"/>
          <p:cNvSpPr txBox="1">
            <a:spLocks noGrp="1"/>
          </p:cNvSpPr>
          <p:nvPr>
            <p:ph type="title"/>
          </p:nvPr>
        </p:nvSpPr>
        <p:spPr>
          <a:xfrm>
            <a:off x="413146" y="377930"/>
            <a:ext cx="8317800" cy="9999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3600"/>
              <a:buFont typeface="Avenir"/>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2" name="Google Shape;272;p37"/>
          <p:cNvSpPr txBox="1">
            <a:spLocks noGrp="1"/>
          </p:cNvSpPr>
          <p:nvPr>
            <p:ph type="body" idx="1"/>
          </p:nvPr>
        </p:nvSpPr>
        <p:spPr>
          <a:xfrm rot="5400000">
            <a:off x="3080448" y="-1081904"/>
            <a:ext cx="2984100" cy="83187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
                <a:schemeClr val="lt1"/>
              </a:buClr>
              <a:buSzPts val="1400"/>
              <a:buChar char="•"/>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73" name="Google Shape;273;p37"/>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4" name="Google Shape;274;p37"/>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5" name="Google Shape;275;p37"/>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rot="5400000">
            <a:off x="5350050" y="1467544"/>
            <a:ext cx="4359000" cy="19716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lt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8" name="Google Shape;278;p38"/>
          <p:cNvSpPr txBox="1">
            <a:spLocks noGrp="1"/>
          </p:cNvSpPr>
          <p:nvPr>
            <p:ph type="body" idx="1"/>
          </p:nvPr>
        </p:nvSpPr>
        <p:spPr>
          <a:xfrm rot="5400000">
            <a:off x="1349475" y="-447056"/>
            <a:ext cx="4359000" cy="5800800"/>
          </a:xfrm>
          <a:prstGeom prst="rect">
            <a:avLst/>
          </a:prstGeom>
          <a:noFill/>
          <a:ln>
            <a:noFill/>
          </a:ln>
        </p:spPr>
        <p:txBody>
          <a:bodyPr spcFirstLastPara="1" wrap="square" lIns="0" tIns="0" rIns="0" bIns="0" anchor="t" anchorCtr="0">
            <a:normAutofit/>
          </a:bodyPr>
          <a:lstStyle>
            <a:lvl1pPr marL="457200" lvl="0" indent="-317500" algn="l" rtl="0">
              <a:lnSpc>
                <a:spcPct val="110000"/>
              </a:lnSpc>
              <a:spcBef>
                <a:spcPts val="800"/>
              </a:spcBef>
              <a:spcAft>
                <a:spcPts val="0"/>
              </a:spcAft>
              <a:buClr>
                <a:schemeClr val="lt1"/>
              </a:buClr>
              <a:buSzPts val="1400"/>
              <a:buChar char="•"/>
              <a:defRPr/>
            </a:lvl1pPr>
            <a:lvl2pPr marL="914400" lvl="1" indent="-317500" algn="l" rtl="0">
              <a:lnSpc>
                <a:spcPct val="110000"/>
              </a:lnSpc>
              <a:spcBef>
                <a:spcPts val="600"/>
              </a:spcBef>
              <a:spcAft>
                <a:spcPts val="0"/>
              </a:spcAft>
              <a:buClr>
                <a:schemeClr val="lt1"/>
              </a:buClr>
              <a:buSzPts val="1400"/>
              <a:buChar char="•"/>
              <a:defRPr/>
            </a:lvl2pPr>
            <a:lvl3pPr marL="1371600" lvl="2" indent="-317500" algn="l" rtl="0">
              <a:lnSpc>
                <a:spcPct val="110000"/>
              </a:lnSpc>
              <a:spcBef>
                <a:spcPts val="600"/>
              </a:spcBef>
              <a:spcAft>
                <a:spcPts val="0"/>
              </a:spcAft>
              <a:buClr>
                <a:schemeClr val="lt1"/>
              </a:buClr>
              <a:buSzPts val="1400"/>
              <a:buChar char="•"/>
              <a:defRPr/>
            </a:lvl3pPr>
            <a:lvl4pPr marL="1828800" lvl="3" indent="-317500" algn="l" rtl="0">
              <a:lnSpc>
                <a:spcPct val="110000"/>
              </a:lnSpc>
              <a:spcBef>
                <a:spcPts val="600"/>
              </a:spcBef>
              <a:spcAft>
                <a:spcPts val="0"/>
              </a:spcAft>
              <a:buClr>
                <a:schemeClr val="lt1"/>
              </a:buClr>
              <a:buSzPts val="1400"/>
              <a:buChar char="•"/>
              <a:defRPr/>
            </a:lvl4pPr>
            <a:lvl5pPr marL="2286000" lvl="4" indent="-317500" algn="l" rtl="0">
              <a:lnSpc>
                <a:spcPct val="110000"/>
              </a:lnSpc>
              <a:spcBef>
                <a:spcPts val="600"/>
              </a:spcBef>
              <a:spcAft>
                <a:spcPts val="0"/>
              </a:spcAft>
              <a:buClr>
                <a:schemeClr val="lt1"/>
              </a:buClr>
              <a:buSzPts val="1400"/>
              <a:buChar char="•"/>
              <a:defRPr/>
            </a:lvl5pPr>
            <a:lvl6pPr marL="2743200" lvl="5" indent="-317500" algn="l" rtl="0">
              <a:lnSpc>
                <a:spcPct val="90000"/>
              </a:lnSpc>
              <a:spcBef>
                <a:spcPts val="6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79" name="Google Shape;279;p38"/>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80" name="Google Shape;280;p38"/>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81" name="Google Shape;281;p38"/>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body" idx="1"/>
          </p:nvPr>
        </p:nvSpPr>
        <p:spPr>
          <a:xfrm>
            <a:off x="130392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5"/>
          <p:cNvSpPr txBox="1">
            <a:spLocks noGrp="1"/>
          </p:cNvSpPr>
          <p:nvPr>
            <p:ph type="body" idx="2"/>
          </p:nvPr>
        </p:nvSpPr>
        <p:spPr>
          <a:xfrm>
            <a:off x="490644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 name="Google Shape;59;p5"/>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3"/>
        <p:cNvGrpSpPr/>
        <p:nvPr/>
      </p:nvGrpSpPr>
      <p:grpSpPr>
        <a:xfrm>
          <a:off x="0" y="0"/>
          <a:ext cx="0" cy="0"/>
          <a:chOff x="0" y="0"/>
          <a:chExt cx="0" cy="0"/>
        </a:xfrm>
      </p:grpSpPr>
      <p:sp>
        <p:nvSpPr>
          <p:cNvPr id="64" name="Google Shape;64;p7"/>
          <p:cNvSpPr txBox="1">
            <a:spLocks noGrp="1"/>
          </p:cNvSpPr>
          <p:nvPr>
            <p:ph type="subTitle" idx="1"/>
          </p:nvPr>
        </p:nvSpPr>
        <p:spPr>
          <a:xfrm>
            <a:off x="1303920" y="598680"/>
            <a:ext cx="7029720" cy="46303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body" idx="1"/>
          </p:nvPr>
        </p:nvSpPr>
        <p:spPr>
          <a:xfrm>
            <a:off x="130392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8"/>
          <p:cNvSpPr txBox="1">
            <a:spLocks noGrp="1"/>
          </p:cNvSpPr>
          <p:nvPr>
            <p:ph type="body" idx="2"/>
          </p:nvPr>
        </p:nvSpPr>
        <p:spPr>
          <a:xfrm>
            <a:off x="490644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8"/>
          <p:cNvSpPr txBox="1">
            <a:spLocks noGrp="1"/>
          </p:cNvSpPr>
          <p:nvPr>
            <p:ph type="body" idx="3"/>
          </p:nvPr>
        </p:nvSpPr>
        <p:spPr>
          <a:xfrm>
            <a:off x="130392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body" idx="1"/>
          </p:nvPr>
        </p:nvSpPr>
        <p:spPr>
          <a:xfrm>
            <a:off x="1303920" y="1990080"/>
            <a:ext cx="3430440" cy="25408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5" name="Google Shape;75;p9"/>
          <p:cNvSpPr txBox="1">
            <a:spLocks noGrp="1"/>
          </p:cNvSpPr>
          <p:nvPr>
            <p:ph type="body" idx="2"/>
          </p:nvPr>
        </p:nvSpPr>
        <p:spPr>
          <a:xfrm>
            <a:off x="490644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6" name="Google Shape;76;p9"/>
          <p:cNvSpPr txBox="1">
            <a:spLocks noGrp="1"/>
          </p:cNvSpPr>
          <p:nvPr>
            <p:ph type="body" idx="3"/>
          </p:nvPr>
        </p:nvSpPr>
        <p:spPr>
          <a:xfrm>
            <a:off x="4906440" y="331740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body" idx="1"/>
          </p:nvPr>
        </p:nvSpPr>
        <p:spPr>
          <a:xfrm>
            <a:off x="130392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1" name="Google Shape;81;p10"/>
          <p:cNvSpPr txBox="1">
            <a:spLocks noGrp="1"/>
          </p:cNvSpPr>
          <p:nvPr>
            <p:ph type="body" idx="2"/>
          </p:nvPr>
        </p:nvSpPr>
        <p:spPr>
          <a:xfrm>
            <a:off x="4906440" y="1990080"/>
            <a:ext cx="343044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10"/>
          <p:cNvSpPr txBox="1">
            <a:spLocks noGrp="1"/>
          </p:cNvSpPr>
          <p:nvPr>
            <p:ph type="body" idx="3"/>
          </p:nvPr>
        </p:nvSpPr>
        <p:spPr>
          <a:xfrm>
            <a:off x="1303920" y="3317400"/>
            <a:ext cx="7029720" cy="12117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lvl="0"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1pPr>
            <a:lvl2pPr marL="0" lvl="1"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2pPr>
            <a:lvl3pPr marL="0" lvl="2"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3pPr>
            <a:lvl4pPr marL="0" lvl="3"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4pPr>
            <a:lvl5pPr marL="0" lvl="4"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5pPr>
            <a:lvl6pPr marL="0" lvl="5"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6pPr>
            <a:lvl7pPr marL="0" lvl="6"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7pPr>
            <a:lvl8pPr marL="0" lvl="7"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8pPr>
            <a:lvl9pPr marL="0" lvl="8" indent="0" algn="r">
              <a:lnSpc>
                <a:spcPct val="100000"/>
              </a:lnSpc>
              <a:spcBef>
                <a:spcPts val="0"/>
              </a:spcBef>
              <a:buClr>
                <a:srgbClr val="FFFFFF"/>
              </a:buClr>
              <a:buSzPts val="900"/>
              <a:buFont typeface="Nunito"/>
              <a:buNone/>
              <a:defRPr sz="900" b="0" strike="noStrik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9919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7342920" y="3409560"/>
            <a:ext cx="1690920" cy="1731960"/>
            <a:chOff x="7342920" y="3409560"/>
            <a:chExt cx="1690920" cy="1731960"/>
          </a:xfrm>
        </p:grpSpPr>
        <p:grpSp>
          <p:nvGrpSpPr>
            <p:cNvPr id="7" name="Google Shape;7;p1"/>
            <p:cNvGrpSpPr/>
            <p:nvPr/>
          </p:nvGrpSpPr>
          <p:grpSpPr>
            <a:xfrm>
              <a:off x="7342920" y="4453560"/>
              <a:ext cx="316080" cy="687960"/>
              <a:chOff x="7342920" y="4453560"/>
              <a:chExt cx="316080" cy="687960"/>
            </a:xfrm>
          </p:grpSpPr>
          <p:sp>
            <p:nvSpPr>
              <p:cNvPr id="8" name="Google Shape;8;p1"/>
              <p:cNvSpPr/>
              <p:nvPr/>
            </p:nvSpPr>
            <p:spPr>
              <a:xfrm>
                <a:off x="7342920" y="4453560"/>
                <a:ext cx="316080" cy="68796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7342920" y="4801680"/>
                <a:ext cx="316080" cy="33984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0;p1"/>
            <p:cNvGrpSpPr/>
            <p:nvPr/>
          </p:nvGrpSpPr>
          <p:grpSpPr>
            <a:xfrm>
              <a:off x="7801200" y="4105800"/>
              <a:ext cx="316080" cy="1035720"/>
              <a:chOff x="7801200" y="4105800"/>
              <a:chExt cx="316080" cy="1035720"/>
            </a:xfrm>
          </p:grpSpPr>
          <p:sp>
            <p:nvSpPr>
              <p:cNvPr id="11" name="Google Shape;11;p1"/>
              <p:cNvSpPr/>
              <p:nvPr/>
            </p:nvSpPr>
            <p:spPr>
              <a:xfrm>
                <a:off x="7801200" y="4453560"/>
                <a:ext cx="316080" cy="68796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7801200" y="4105800"/>
                <a:ext cx="316080" cy="103572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7801200" y="4801680"/>
                <a:ext cx="316080" cy="33984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1"/>
            <p:cNvGrpSpPr/>
            <p:nvPr/>
          </p:nvGrpSpPr>
          <p:grpSpPr>
            <a:xfrm>
              <a:off x="8259480" y="3757680"/>
              <a:ext cx="316080" cy="1383840"/>
              <a:chOff x="8259480" y="3757680"/>
              <a:chExt cx="316080" cy="1383840"/>
            </a:xfrm>
          </p:grpSpPr>
          <p:sp>
            <p:nvSpPr>
              <p:cNvPr id="15" name="Google Shape;15;p1"/>
              <p:cNvSpPr/>
              <p:nvPr/>
            </p:nvSpPr>
            <p:spPr>
              <a:xfrm>
                <a:off x="8259480" y="4453560"/>
                <a:ext cx="316080" cy="68796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8259480" y="3757680"/>
                <a:ext cx="316080" cy="138384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8259480" y="4105800"/>
                <a:ext cx="316080" cy="103572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8259480" y="4801680"/>
                <a:ext cx="316080" cy="33984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
            <p:cNvGrpSpPr/>
            <p:nvPr/>
          </p:nvGrpSpPr>
          <p:grpSpPr>
            <a:xfrm>
              <a:off x="8717760" y="3409560"/>
              <a:ext cx="316080" cy="1731960"/>
              <a:chOff x="8717760" y="3409560"/>
              <a:chExt cx="316080" cy="1731960"/>
            </a:xfrm>
          </p:grpSpPr>
          <p:sp>
            <p:nvSpPr>
              <p:cNvPr id="20" name="Google Shape;20;p1"/>
              <p:cNvSpPr/>
              <p:nvPr/>
            </p:nvSpPr>
            <p:spPr>
              <a:xfrm>
                <a:off x="8717760" y="4453560"/>
                <a:ext cx="316080" cy="68796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8717760" y="3757680"/>
                <a:ext cx="316080" cy="138384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8717760" y="4105800"/>
                <a:ext cx="316080" cy="103572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8717760" y="3409560"/>
                <a:ext cx="316080" cy="173196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8717760" y="4801680"/>
                <a:ext cx="316080" cy="339840"/>
              </a:xfrm>
              <a:prstGeom prst="round2SameRect">
                <a:avLst>
                  <a:gd name="adj1" fmla="val 50000"/>
                  <a:gd name="adj2" fmla="val 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1"/>
          <p:cNvGrpSpPr/>
          <p:nvPr/>
        </p:nvGrpSpPr>
        <p:grpSpPr>
          <a:xfrm>
            <a:off x="5043526" y="-74"/>
            <a:ext cx="3813554" cy="3838722"/>
            <a:chOff x="5043526" y="-74"/>
            <a:chExt cx="3813554" cy="3838722"/>
          </a:xfrm>
        </p:grpSpPr>
        <p:sp>
          <p:nvSpPr>
            <p:cNvPr id="26" name="Google Shape;26;p1"/>
            <p:cNvSpPr/>
            <p:nvPr/>
          </p:nvSpPr>
          <p:spPr>
            <a:xfrm>
              <a:off x="8461080" y="1817640"/>
              <a:ext cx="396000" cy="39600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rot="-9830400">
              <a:off x="6470280" y="3481200"/>
              <a:ext cx="319320" cy="31932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1"/>
            <p:cNvGrpSpPr/>
            <p:nvPr/>
          </p:nvGrpSpPr>
          <p:grpSpPr>
            <a:xfrm>
              <a:off x="7648560" y="2704320"/>
              <a:ext cx="634320" cy="634320"/>
              <a:chOff x="7648560" y="2704320"/>
              <a:chExt cx="634320" cy="634320"/>
            </a:xfrm>
          </p:grpSpPr>
          <p:sp>
            <p:nvSpPr>
              <p:cNvPr id="29" name="Google Shape;29;p1"/>
              <p:cNvSpPr/>
              <p:nvPr/>
            </p:nvSpPr>
            <p:spPr>
              <a:xfrm rot="5400000">
                <a:off x="7648560" y="2704320"/>
                <a:ext cx="634320" cy="63432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rot="5400000">
                <a:off x="7648560" y="2704320"/>
                <a:ext cx="634320" cy="634320"/>
              </a:xfrm>
              <a:prstGeom prst="pie">
                <a:avLst>
                  <a:gd name="adj1" fmla="val 8244818"/>
                  <a:gd name="adj2" fmla="val 16246175"/>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rot="5400000">
                <a:off x="7769160" y="2824920"/>
                <a:ext cx="393480" cy="39348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
            <p:cNvSpPr/>
            <p:nvPr/>
          </p:nvSpPr>
          <p:spPr>
            <a:xfrm>
              <a:off x="8461080" y="1817640"/>
              <a:ext cx="396000" cy="396000"/>
            </a:xfrm>
            <a:prstGeom prst="pie">
              <a:avLst>
                <a:gd name="adj1" fmla="val 19376841"/>
                <a:gd name="adj2" fmla="val 1620000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1"/>
            <p:cNvGrpSpPr/>
            <p:nvPr/>
          </p:nvGrpSpPr>
          <p:grpSpPr>
            <a:xfrm>
              <a:off x="7953184" y="179704"/>
              <a:ext cx="872151" cy="872151"/>
              <a:chOff x="7953184" y="179704"/>
              <a:chExt cx="872151" cy="872151"/>
            </a:xfrm>
          </p:grpSpPr>
          <p:sp>
            <p:nvSpPr>
              <p:cNvPr id="34" name="Google Shape;34;p1"/>
              <p:cNvSpPr/>
              <p:nvPr/>
            </p:nvSpPr>
            <p:spPr>
              <a:xfrm rot="-8647200">
                <a:off x="8076960" y="303480"/>
                <a:ext cx="624600" cy="62460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rot="-8647200">
                <a:off x="8076960" y="303480"/>
                <a:ext cx="624600" cy="624600"/>
              </a:xfrm>
              <a:prstGeom prst="pie">
                <a:avLst>
                  <a:gd name="adj1" fmla="val 19376841"/>
                  <a:gd name="adj2" fmla="val 12313574"/>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1"/>
            <p:cNvSpPr/>
            <p:nvPr/>
          </p:nvSpPr>
          <p:spPr>
            <a:xfrm>
              <a:off x="5400000" y="356400"/>
              <a:ext cx="2576160" cy="257616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rot="2043600">
              <a:off x="5503680" y="460080"/>
              <a:ext cx="2368800" cy="2368800"/>
            </a:xfrm>
            <a:prstGeom prst="ellipse">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5399640" y="360360"/>
              <a:ext cx="2576160" cy="2576160"/>
            </a:xfrm>
            <a:prstGeom prst="pie">
              <a:avLst>
                <a:gd name="adj1" fmla="val 8801158"/>
                <a:gd name="adj2" fmla="val 1620000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rot="2044800">
              <a:off x="5911560" y="867240"/>
              <a:ext cx="1553400" cy="1553400"/>
            </a:xfrm>
            <a:prstGeom prst="ellipse">
              <a:avLst/>
            </a:prstGeom>
            <a:solidFill>
              <a:srgbClr val="59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5399640" y="356400"/>
              <a:ext cx="2576160" cy="2576160"/>
            </a:xfrm>
            <a:prstGeom prst="pie">
              <a:avLst>
                <a:gd name="adj1" fmla="val 12554101"/>
                <a:gd name="adj2" fmla="val 1620000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rot="-9830400">
              <a:off x="6470280" y="3481200"/>
              <a:ext cx="319320" cy="319320"/>
            </a:xfrm>
            <a:prstGeom prst="pie">
              <a:avLst>
                <a:gd name="adj1" fmla="val 19376841"/>
                <a:gd name="adj2" fmla="val 16200000"/>
              </a:avLst>
            </a:prstGeom>
            <a:solidFill>
              <a:srgbClr val="FFFFFF">
                <a:alpha val="8627"/>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1"/>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3" name="Google Shape;43;p1"/>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marR="0" lvl="0"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1pPr>
            <a:lvl2pPr marL="0" marR="0" lvl="1"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2pPr>
            <a:lvl3pPr marL="0" marR="0" lvl="2"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3pPr>
            <a:lvl4pPr marL="0" marR="0" lvl="3"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4pPr>
            <a:lvl5pPr marL="0" marR="0" lvl="4"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5pPr>
            <a:lvl6pPr marL="0" marR="0" lvl="5"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6pPr>
            <a:lvl7pPr marL="0" marR="0" lvl="6"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7pPr>
            <a:lvl8pPr marL="0" marR="0" lvl="7"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8pPr>
            <a:lvl9pPr marL="0" marR="0" lvl="8" indent="0" algn="r" rtl="0">
              <a:lnSpc>
                <a:spcPct val="100000"/>
              </a:lnSpc>
              <a:spcBef>
                <a:spcPts val="0"/>
              </a:spcBef>
              <a:buClr>
                <a:srgbClr val="FFFFFF"/>
              </a:buClr>
              <a:buSzPts val="900"/>
              <a:buFont typeface="Nunito"/>
              <a:buNone/>
              <a:defRPr sz="900" b="0" i="0" u="none" strike="noStrike" cap="none">
                <a:solidFill>
                  <a:srgbClr val="FFFFFF"/>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
        <p:nvSpPr>
          <p:cNvPr id="44" name="Google Shape;44;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5"/>
        <p:cNvGrpSpPr/>
        <p:nvPr/>
      </p:nvGrpSpPr>
      <p:grpSpPr>
        <a:xfrm>
          <a:off x="0" y="0"/>
          <a:ext cx="0" cy="0"/>
          <a:chOff x="0" y="0"/>
          <a:chExt cx="0" cy="0"/>
        </a:xfrm>
      </p:grpSpPr>
      <p:grpSp>
        <p:nvGrpSpPr>
          <p:cNvPr id="106" name="Google Shape;106;p14"/>
          <p:cNvGrpSpPr/>
          <p:nvPr/>
        </p:nvGrpSpPr>
        <p:grpSpPr>
          <a:xfrm>
            <a:off x="626040" y="299880"/>
            <a:ext cx="998640" cy="998640"/>
            <a:chOff x="626040" y="299880"/>
            <a:chExt cx="998640" cy="998640"/>
          </a:xfrm>
        </p:grpSpPr>
        <p:sp>
          <p:nvSpPr>
            <p:cNvPr id="107" name="Google Shape;107;p14"/>
            <p:cNvSpPr/>
            <p:nvPr/>
          </p:nvSpPr>
          <p:spPr>
            <a:xfrm rot="-5400000">
              <a:off x="828720" y="502920"/>
              <a:ext cx="593280" cy="593280"/>
            </a:xfrm>
            <a:prstGeom prst="pie">
              <a:avLst>
                <a:gd name="adj1" fmla="val 10792838"/>
                <a:gd name="adj2" fmla="val 16200000"/>
              </a:avLst>
            </a:prstGeom>
            <a:solidFill>
              <a:srgbClr val="424242">
                <a:alpha val="1294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rot="-5400000">
              <a:off x="626040" y="299880"/>
              <a:ext cx="998640" cy="998640"/>
            </a:xfrm>
            <a:prstGeom prst="pie">
              <a:avLst>
                <a:gd name="adj1" fmla="val 10792838"/>
                <a:gd name="adj2" fmla="val 16200000"/>
              </a:avLst>
            </a:prstGeom>
            <a:solidFill>
              <a:srgbClr val="424242">
                <a:alpha val="1294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4"/>
          <p:cNvSpPr txBox="1">
            <a:spLocks noGrp="1"/>
          </p:cNvSpPr>
          <p:nvPr>
            <p:ph type="title"/>
          </p:nvPr>
        </p:nvSpPr>
        <p:spPr>
          <a:xfrm>
            <a:off x="1303920" y="598680"/>
            <a:ext cx="7029720" cy="99864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0" name="Google Shape;110;p14"/>
          <p:cNvSpPr txBox="1">
            <a:spLocks noGrp="1"/>
          </p:cNvSpPr>
          <p:nvPr>
            <p:ph type="body" idx="1"/>
          </p:nvPr>
        </p:nvSpPr>
        <p:spPr>
          <a:xfrm>
            <a:off x="1303920" y="1990080"/>
            <a:ext cx="7029720" cy="25408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11" name="Google Shape;111;p14"/>
          <p:cNvSpPr txBox="1">
            <a:spLocks noGrp="1"/>
          </p:cNvSpPr>
          <p:nvPr>
            <p:ph type="sldNum" idx="12"/>
          </p:nvPr>
        </p:nvSpPr>
        <p:spPr>
          <a:xfrm>
            <a:off x="8451000" y="4736880"/>
            <a:ext cx="547920" cy="392760"/>
          </a:xfrm>
          <a:prstGeom prst="rect">
            <a:avLst/>
          </a:prstGeom>
          <a:noFill/>
          <a:ln>
            <a:noFill/>
          </a:ln>
        </p:spPr>
        <p:txBody>
          <a:bodyPr spcFirstLastPara="1" wrap="square" lIns="90000" tIns="91425" rIns="90000" bIns="91425" anchor="ctr" anchorCtr="0">
            <a:noAutofit/>
          </a:bodyPr>
          <a:lstStyle>
            <a:lvl1pPr marL="0" marR="0" lvl="0"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1pPr>
            <a:lvl2pPr marL="0" marR="0" lvl="1"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2pPr>
            <a:lvl3pPr marL="0" marR="0" lvl="2"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3pPr>
            <a:lvl4pPr marL="0" marR="0" lvl="3"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4pPr>
            <a:lvl5pPr marL="0" marR="0" lvl="4"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5pPr>
            <a:lvl6pPr marL="0" marR="0" lvl="5"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6pPr>
            <a:lvl7pPr marL="0" marR="0" lvl="6"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7pPr>
            <a:lvl8pPr marL="0" marR="0" lvl="7"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8pPr>
            <a:lvl9pPr marL="0" marR="0" lvl="8" indent="0" algn="r" rtl="0">
              <a:lnSpc>
                <a:spcPct val="100000"/>
              </a:lnSpc>
              <a:spcBef>
                <a:spcPts val="0"/>
              </a:spcBef>
              <a:buClr>
                <a:srgbClr val="424242"/>
              </a:buClr>
              <a:buSzPts val="900"/>
              <a:buFont typeface="Nunito"/>
              <a:buNone/>
              <a:defRPr sz="900" b="0" strike="noStrike">
                <a:solidFill>
                  <a:srgbClr val="42424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1F3FD"/>
            </a:gs>
            <a:gs pos="14000">
              <a:srgbClr val="FFFFFF"/>
            </a:gs>
            <a:gs pos="94000">
              <a:srgbClr val="EFE1E8"/>
            </a:gs>
            <a:gs pos="100000">
              <a:srgbClr val="DAB5C8"/>
            </a:gs>
          </a:gsLst>
          <a:lin ang="5400012" scaled="0"/>
        </a:gradFill>
        <a:effectLst/>
      </p:bgPr>
    </p:bg>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413147" y="413100"/>
            <a:ext cx="8317800" cy="999900"/>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3600"/>
              <a:buFont typeface="Avenir"/>
              <a:buNone/>
              <a:defRPr sz="36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27"/>
          <p:cNvSpPr txBox="1">
            <a:spLocks noGrp="1"/>
          </p:cNvSpPr>
          <p:nvPr>
            <p:ph type="body" idx="1"/>
          </p:nvPr>
        </p:nvSpPr>
        <p:spPr>
          <a:xfrm>
            <a:off x="413147" y="1585397"/>
            <a:ext cx="8318700" cy="2984100"/>
          </a:xfrm>
          <a:prstGeom prst="rect">
            <a:avLst/>
          </a:prstGeom>
          <a:noFill/>
          <a:ln>
            <a:noFill/>
          </a:ln>
        </p:spPr>
        <p:txBody>
          <a:bodyPr spcFirstLastPara="1" wrap="square" lIns="0" tIns="0" rIns="0" bIns="0" anchor="t" anchorCtr="0">
            <a:normAutofit/>
          </a:bodyPr>
          <a:lstStyle>
            <a:lvl1pPr marL="457200" marR="0" lvl="0" indent="-342900" algn="l" rtl="0">
              <a:lnSpc>
                <a:spcPct val="110000"/>
              </a:lnSpc>
              <a:spcBef>
                <a:spcPts val="8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1pPr>
            <a:lvl2pPr marL="914400" marR="0" lvl="1" indent="-304800" algn="l" rtl="0">
              <a:lnSpc>
                <a:spcPct val="110000"/>
              </a:lnSpc>
              <a:spcBef>
                <a:spcPts val="600"/>
              </a:spcBef>
              <a:spcAft>
                <a:spcPts val="0"/>
              </a:spcAft>
              <a:buClr>
                <a:schemeClr val="lt1"/>
              </a:buClr>
              <a:buSzPts val="1200"/>
              <a:buFont typeface="Arial"/>
              <a:buChar char="•"/>
              <a:defRPr sz="1200" b="0" i="0" u="none" strike="noStrike" cap="none">
                <a:solidFill>
                  <a:schemeClr val="lt1"/>
                </a:solidFill>
                <a:latin typeface="Avenir"/>
                <a:ea typeface="Avenir"/>
                <a:cs typeface="Avenir"/>
                <a:sym typeface="Avenir"/>
              </a:defRPr>
            </a:lvl2pPr>
            <a:lvl3pPr marL="1371600" marR="0" lvl="2" indent="-304800" algn="l" rtl="0">
              <a:lnSpc>
                <a:spcPct val="110000"/>
              </a:lnSpc>
              <a:spcBef>
                <a:spcPts val="600"/>
              </a:spcBef>
              <a:spcAft>
                <a:spcPts val="0"/>
              </a:spcAft>
              <a:buClr>
                <a:schemeClr val="lt1"/>
              </a:buClr>
              <a:buSzPts val="1200"/>
              <a:buFont typeface="Arial"/>
              <a:buChar char="•"/>
              <a:defRPr sz="1200" b="0" i="0" u="none" strike="noStrike" cap="none">
                <a:solidFill>
                  <a:schemeClr val="lt1"/>
                </a:solidFill>
                <a:latin typeface="Avenir"/>
                <a:ea typeface="Avenir"/>
                <a:cs typeface="Avenir"/>
                <a:sym typeface="Avenir"/>
              </a:defRPr>
            </a:lvl3pPr>
            <a:lvl4pPr marL="1828800" marR="0" lvl="3" indent="-304800" algn="l" rtl="0">
              <a:lnSpc>
                <a:spcPct val="110000"/>
              </a:lnSpc>
              <a:spcBef>
                <a:spcPts val="600"/>
              </a:spcBef>
              <a:spcAft>
                <a:spcPts val="0"/>
              </a:spcAft>
              <a:buClr>
                <a:schemeClr val="lt1"/>
              </a:buClr>
              <a:buSzPts val="1200"/>
              <a:buFont typeface="Arial"/>
              <a:buChar char="•"/>
              <a:defRPr sz="1200" b="0" i="0" u="none" strike="noStrike" cap="none">
                <a:solidFill>
                  <a:schemeClr val="lt1"/>
                </a:solidFill>
                <a:latin typeface="Avenir"/>
                <a:ea typeface="Avenir"/>
                <a:cs typeface="Avenir"/>
                <a:sym typeface="Avenir"/>
              </a:defRPr>
            </a:lvl4pPr>
            <a:lvl5pPr marL="2286000" marR="0" lvl="4" indent="-304800" algn="l" rtl="0">
              <a:lnSpc>
                <a:spcPct val="110000"/>
              </a:lnSpc>
              <a:spcBef>
                <a:spcPts val="600"/>
              </a:spcBef>
              <a:spcAft>
                <a:spcPts val="0"/>
              </a:spcAft>
              <a:buClr>
                <a:schemeClr val="lt1"/>
              </a:buClr>
              <a:buSzPts val="1200"/>
              <a:buFont typeface="Arial"/>
              <a:buChar char="•"/>
              <a:defRPr sz="1200" b="0" i="0" u="none" strike="noStrike" cap="none">
                <a:solidFill>
                  <a:schemeClr val="lt1"/>
                </a:solidFill>
                <a:latin typeface="Avenir"/>
                <a:ea typeface="Avenir"/>
                <a:cs typeface="Avenir"/>
                <a:sym typeface="Avenir"/>
              </a:defRPr>
            </a:lvl5pPr>
            <a:lvl6pPr marL="2743200" marR="0" lvl="5" indent="-317500" algn="l" rtl="0">
              <a:lnSpc>
                <a:spcPct val="90000"/>
              </a:lnSpc>
              <a:spcBef>
                <a:spcPts val="600"/>
              </a:spcBef>
              <a:spcAft>
                <a:spcPts val="0"/>
              </a:spcAft>
              <a:buClr>
                <a:schemeClr val="lt1"/>
              </a:buClr>
              <a:buSzPts val="1400"/>
              <a:buFont typeface="Arial"/>
              <a:buChar char="•"/>
              <a:defRPr sz="1400" b="0" i="0" u="none" strike="noStrike" cap="none">
                <a:solidFill>
                  <a:schemeClr val="lt1"/>
                </a:solidFill>
                <a:latin typeface="Avenir"/>
                <a:ea typeface="Avenir"/>
                <a:cs typeface="Avenir"/>
                <a:sym typeface="Avenir"/>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venir"/>
                <a:ea typeface="Avenir"/>
                <a:cs typeface="Avenir"/>
                <a:sym typeface="Avenir"/>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venir"/>
                <a:ea typeface="Avenir"/>
                <a:cs typeface="Avenir"/>
                <a:sym typeface="Avenir"/>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venir"/>
                <a:ea typeface="Avenir"/>
                <a:cs typeface="Avenir"/>
                <a:sym typeface="Avenir"/>
              </a:defRPr>
            </a:lvl9pPr>
          </a:lstStyle>
          <a:p>
            <a:endParaRPr/>
          </a:p>
        </p:txBody>
      </p:sp>
      <p:sp>
        <p:nvSpPr>
          <p:cNvPr id="175" name="Google Shape;175;p27"/>
          <p:cNvSpPr txBox="1">
            <a:spLocks noGrp="1"/>
          </p:cNvSpPr>
          <p:nvPr>
            <p:ph type="dt" idx="10"/>
          </p:nvPr>
        </p:nvSpPr>
        <p:spPr>
          <a:xfrm>
            <a:off x="413147" y="4880409"/>
            <a:ext cx="1971600" cy="115500"/>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9pPr>
          </a:lstStyle>
          <a:p>
            <a:endParaRPr/>
          </a:p>
        </p:txBody>
      </p:sp>
      <p:sp>
        <p:nvSpPr>
          <p:cNvPr id="176" name="Google Shape;176;p27"/>
          <p:cNvSpPr txBox="1">
            <a:spLocks noGrp="1"/>
          </p:cNvSpPr>
          <p:nvPr>
            <p:ph type="ftr" idx="11"/>
          </p:nvPr>
        </p:nvSpPr>
        <p:spPr>
          <a:xfrm>
            <a:off x="2519363" y="4880409"/>
            <a:ext cx="4784400" cy="115500"/>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venir"/>
                <a:ea typeface="Avenir"/>
                <a:cs typeface="Avenir"/>
                <a:sym typeface="Avenir"/>
              </a:defRPr>
            </a:lvl9pPr>
          </a:lstStyle>
          <a:p>
            <a:endParaRPr/>
          </a:p>
        </p:txBody>
      </p:sp>
      <p:sp>
        <p:nvSpPr>
          <p:cNvPr id="177" name="Google Shape;177;p27"/>
          <p:cNvSpPr txBox="1">
            <a:spLocks noGrp="1"/>
          </p:cNvSpPr>
          <p:nvPr>
            <p:ph type="sldNum" idx="12"/>
          </p:nvPr>
        </p:nvSpPr>
        <p:spPr>
          <a:xfrm>
            <a:off x="7461647" y="4880409"/>
            <a:ext cx="1269300" cy="1230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a:spLocks noGrp="1"/>
          </p:cNvSpPr>
          <p:nvPr>
            <p:ph type="ctrTitle" idx="4294967295"/>
          </p:nvPr>
        </p:nvSpPr>
        <p:spPr>
          <a:xfrm>
            <a:off x="340293" y="510936"/>
            <a:ext cx="2674200" cy="1789500"/>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dk1"/>
              </a:buClr>
              <a:buSzPts val="3600"/>
              <a:buFont typeface="Avenir"/>
              <a:buNone/>
            </a:pPr>
            <a:r>
              <a:rPr lang="en" sz="3600" b="0" i="0" u="none" strike="noStrike" cap="none">
                <a:solidFill>
                  <a:schemeClr val="dk1"/>
                </a:solidFill>
                <a:latin typeface="Avenir"/>
                <a:ea typeface="Avenir"/>
                <a:cs typeface="Avenir"/>
                <a:sym typeface="Avenir"/>
              </a:rPr>
              <a:t>The Art of Design Patterns</a:t>
            </a:r>
            <a:endParaRPr sz="3600" b="0" i="0" u="none" strike="noStrike" cap="none">
              <a:solidFill>
                <a:schemeClr val="lt1"/>
              </a:solidFill>
              <a:latin typeface="Avenir"/>
              <a:ea typeface="Avenir"/>
              <a:cs typeface="Avenir"/>
              <a:sym typeface="Avenir"/>
            </a:endParaRPr>
          </a:p>
        </p:txBody>
      </p:sp>
      <p:sp>
        <p:nvSpPr>
          <p:cNvPr id="288" name="Google Shape;288;p39"/>
          <p:cNvSpPr txBox="1">
            <a:spLocks noGrp="1"/>
          </p:cNvSpPr>
          <p:nvPr>
            <p:ph type="subTitle" idx="4294967295"/>
          </p:nvPr>
        </p:nvSpPr>
        <p:spPr>
          <a:xfrm>
            <a:off x="340293" y="2346514"/>
            <a:ext cx="2674200" cy="362100"/>
          </a:xfrm>
          <a:prstGeom prst="rect">
            <a:avLst/>
          </a:prstGeom>
          <a:noFill/>
          <a:ln>
            <a:noFill/>
          </a:ln>
        </p:spPr>
        <p:txBody>
          <a:bodyPr spcFirstLastPara="1" wrap="square" lIns="0" tIns="0" rIns="0" bIns="0" anchor="t" anchorCtr="0">
            <a:normAutofit/>
          </a:bodyPr>
          <a:lstStyle/>
          <a:p>
            <a:pPr marL="0" marR="0" lvl="0" indent="0" algn="l" rtl="0">
              <a:lnSpc>
                <a:spcPct val="110000"/>
              </a:lnSpc>
              <a:spcBef>
                <a:spcPts val="0"/>
              </a:spcBef>
              <a:spcAft>
                <a:spcPts val="0"/>
              </a:spcAft>
              <a:buClr>
                <a:schemeClr val="dk1"/>
              </a:buClr>
              <a:buSzPts val="1500"/>
              <a:buFont typeface="Arial"/>
              <a:buNone/>
            </a:pPr>
            <a:r>
              <a:rPr lang="en" sz="1500" b="0" i="0" u="none" strike="noStrike" cap="none">
                <a:solidFill>
                  <a:schemeClr val="dk1"/>
                </a:solidFill>
                <a:latin typeface="Avenir"/>
                <a:ea typeface="Avenir"/>
                <a:cs typeface="Avenir"/>
                <a:sym typeface="Avenir"/>
              </a:rPr>
              <a:t>2023</a:t>
            </a:r>
            <a:endParaRPr sz="1800" b="0" i="0" u="none" strike="noStrike" cap="none">
              <a:solidFill>
                <a:schemeClr val="lt1"/>
              </a:solidFill>
              <a:latin typeface="Avenir"/>
              <a:ea typeface="Avenir"/>
              <a:cs typeface="Avenir"/>
              <a:sym typeface="Avenir"/>
            </a:endParaRPr>
          </a:p>
        </p:txBody>
      </p:sp>
      <p:pic>
        <p:nvPicPr>
          <p:cNvPr id="289" name="Google Shape;289;p39" descr="Background pattern&#10;&#10;Description automatically generated with medium confidence"/>
          <p:cNvPicPr preferRelativeResize="0"/>
          <p:nvPr/>
        </p:nvPicPr>
        <p:blipFill rotWithShape="1">
          <a:blip r:embed="rId3">
            <a:alphaModFix/>
          </a:blip>
          <a:srcRect b="7927"/>
          <a:stretch/>
        </p:blipFill>
        <p:spPr>
          <a:xfrm>
            <a:off x="3557588" y="8"/>
            <a:ext cx="5586413" cy="5143500"/>
          </a:xfrm>
          <a:custGeom>
            <a:avLst/>
            <a:gdLst/>
            <a:ahLst/>
            <a:cxnLst/>
            <a:rect l="l" t="t" r="r" b="b"/>
            <a:pathLst>
              <a:path w="7448551" h="6858000" extrusionOk="0">
                <a:moveTo>
                  <a:pt x="0" y="0"/>
                </a:moveTo>
                <a:lnTo>
                  <a:pt x="7448551" y="0"/>
                </a:lnTo>
                <a:lnTo>
                  <a:pt x="7448551" y="6858000"/>
                </a:lnTo>
                <a:lnTo>
                  <a:pt x="0" y="6858000"/>
                </a:lnTo>
                <a:close/>
              </a:path>
            </a:pathLst>
          </a:custGeom>
          <a:noFill/>
          <a:ln>
            <a:noFill/>
          </a:ln>
        </p:spPr>
      </p:pic>
      <p:pic>
        <p:nvPicPr>
          <p:cNvPr id="290" name="Google Shape;290;p39"/>
          <p:cNvPicPr preferRelativeResize="0"/>
          <p:nvPr/>
        </p:nvPicPr>
        <p:blipFill rotWithShape="1">
          <a:blip r:embed="rId4">
            <a:alphaModFix/>
          </a:blip>
          <a:srcRect/>
          <a:stretch/>
        </p:blipFill>
        <p:spPr>
          <a:xfrm>
            <a:off x="8525693" y="4330297"/>
            <a:ext cx="400067" cy="533423"/>
          </a:xfrm>
          <a:prstGeom prst="rect">
            <a:avLst/>
          </a:prstGeom>
          <a:noFill/>
          <a:ln>
            <a:noFill/>
          </a:ln>
        </p:spPr>
      </p:pic>
      <p:sp>
        <p:nvSpPr>
          <p:cNvPr id="291" name="Google Shape;291;p39"/>
          <p:cNvSpPr txBox="1"/>
          <p:nvPr/>
        </p:nvSpPr>
        <p:spPr>
          <a:xfrm>
            <a:off x="340292" y="2799749"/>
            <a:ext cx="2674200" cy="71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dirty="0">
                <a:solidFill>
                  <a:schemeClr val="dk1"/>
                </a:solidFill>
                <a:latin typeface="Avenir"/>
                <a:ea typeface="Avenir"/>
                <a:cs typeface="Avenir"/>
                <a:sym typeface="Avenir"/>
              </a:rPr>
              <a:t>Refactoring &amp; Clean Code II</a:t>
            </a:r>
            <a:endParaRPr sz="1100" b="0" i="0" u="none" strike="noStrike" cap="none" dirty="0">
              <a:solidFill>
                <a:srgbClr val="000000"/>
              </a:solidFill>
              <a:latin typeface="Arial"/>
              <a:ea typeface="Arial"/>
              <a:cs typeface="Arial"/>
              <a:sym typeface="Arial"/>
            </a:endParaRPr>
          </a:p>
        </p:txBody>
      </p:sp>
      <p:sp>
        <p:nvSpPr>
          <p:cNvPr id="292" name="Google Shape;292;p39"/>
          <p:cNvSpPr txBox="1"/>
          <p:nvPr/>
        </p:nvSpPr>
        <p:spPr>
          <a:xfrm>
            <a:off x="340292" y="4064840"/>
            <a:ext cx="2674200" cy="76171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dirty="0">
                <a:solidFill>
                  <a:schemeClr val="dk1"/>
                </a:solidFill>
                <a:latin typeface="Avenir"/>
                <a:ea typeface="Avenir"/>
                <a:cs typeface="Avenir"/>
                <a:sym typeface="Avenir"/>
              </a:rPr>
              <a:t>Prepared By:</a:t>
            </a:r>
          </a:p>
          <a:p>
            <a:pPr marL="0" marR="0" lvl="0" indent="0" algn="l" rtl="0">
              <a:lnSpc>
                <a:spcPct val="100000"/>
              </a:lnSpc>
              <a:spcBef>
                <a:spcPts val="0"/>
              </a:spcBef>
              <a:spcAft>
                <a:spcPts val="0"/>
              </a:spcAft>
              <a:buClr>
                <a:srgbClr val="000000"/>
              </a:buClr>
              <a:buSzPts val="1500"/>
              <a:buFont typeface="Arial"/>
              <a:buNone/>
            </a:pPr>
            <a:r>
              <a:rPr lang="en" sz="1500" b="1" dirty="0">
                <a:solidFill>
                  <a:schemeClr val="tx1"/>
                </a:solidFill>
                <a:latin typeface="Avenir"/>
                <a:sym typeface="Avenir"/>
              </a:rPr>
              <a:t>Mohamed </a:t>
            </a:r>
            <a:r>
              <a:rPr lang="en-US" sz="1500" b="1" dirty="0">
                <a:solidFill>
                  <a:schemeClr val="tx1"/>
                </a:solidFill>
                <a:latin typeface="Avenir"/>
                <a:sym typeface="Avenir"/>
              </a:rPr>
              <a:t>Samy &amp;</a:t>
            </a:r>
            <a:endParaRPr sz="1100" b="1"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en" sz="1500" b="1" i="0" u="none" strike="noStrike" cap="none" dirty="0">
                <a:solidFill>
                  <a:schemeClr val="tx1"/>
                </a:solidFill>
                <a:latin typeface="Avenir"/>
                <a:ea typeface="Avenir"/>
                <a:cs typeface="Avenir"/>
                <a:sym typeface="Avenir"/>
              </a:rPr>
              <a:t>Mariam Ahmed</a:t>
            </a:r>
            <a:endParaRPr sz="1500" b="1" i="0" u="none" strike="noStrike" cap="none" dirty="0">
              <a:solidFill>
                <a:schemeClr val="tx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Conditional Complexity issues :</a:t>
            </a:r>
            <a:endParaRPr sz="2800" b="0" i="0" u="none" strike="noStrike" cap="none">
              <a:latin typeface="Arial"/>
              <a:ea typeface="Arial"/>
              <a:cs typeface="Arial"/>
              <a:sym typeface="Arial"/>
            </a:endParaRPr>
          </a:p>
        </p:txBody>
      </p:sp>
      <p:sp>
        <p:nvSpPr>
          <p:cNvPr id="348" name="Google Shape;348;p48"/>
          <p:cNvSpPr txBox="1">
            <a:spLocks noGrp="1"/>
          </p:cNvSpPr>
          <p:nvPr>
            <p:ph type="body" idx="4294967295"/>
          </p:nvPr>
        </p:nvSpPr>
        <p:spPr>
          <a:xfrm>
            <a:off x="721112" y="1486829"/>
            <a:ext cx="7612528" cy="3044131"/>
          </a:xfrm>
          <a:prstGeom prst="rect">
            <a:avLst/>
          </a:prstGeom>
          <a:noFill/>
          <a:ln>
            <a:noFill/>
          </a:ln>
        </p:spPr>
        <p:txBody>
          <a:bodyPr spcFirstLastPara="1" wrap="square" lIns="0" tIns="91425" rIns="0" bIns="91425" anchor="t" anchorCtr="0">
            <a:normAutofit fontScale="92500" lnSpcReduction="20000"/>
          </a:bodyPr>
          <a:lstStyle/>
          <a:p>
            <a:pPr marL="457200" marR="0" lvl="0" indent="-368250" algn="l" rtl="0">
              <a:lnSpc>
                <a:spcPct val="115000"/>
              </a:lnSpc>
              <a:spcBef>
                <a:spcPts val="0"/>
              </a:spcBef>
              <a:spcAft>
                <a:spcPts val="0"/>
              </a:spcAft>
              <a:buClr>
                <a:schemeClr val="dk1"/>
              </a:buClr>
              <a:buSzPts val="2200"/>
              <a:buFont typeface="Nunito"/>
              <a:buChar char="-"/>
            </a:pPr>
            <a:r>
              <a:rPr lang="en" sz="3200" b="0" i="0" u="none" strike="noStrike" cap="none" dirty="0">
                <a:solidFill>
                  <a:schemeClr val="dk1"/>
                </a:solidFill>
                <a:latin typeface="Nunito"/>
                <a:ea typeface="Nunito"/>
                <a:cs typeface="Nunito"/>
                <a:sym typeface="Nunito"/>
              </a:rPr>
              <a:t>Starts simple, but gradually harder to understand as logic is added.</a:t>
            </a:r>
            <a:endParaRPr sz="3200" b="0" i="0" u="none" strike="noStrike" cap="none" dirty="0">
              <a:solidFill>
                <a:schemeClr val="dk1"/>
              </a:solidFill>
              <a:latin typeface="Nunito"/>
              <a:ea typeface="Nunito"/>
              <a:cs typeface="Nunito"/>
              <a:sym typeface="Nunito"/>
            </a:endParaRPr>
          </a:p>
          <a:p>
            <a:pPr marL="0" marR="0" lvl="0" indent="0" algn="l" rtl="0">
              <a:lnSpc>
                <a:spcPct val="115000"/>
              </a:lnSpc>
              <a:spcBef>
                <a:spcPts val="0"/>
              </a:spcBef>
              <a:spcAft>
                <a:spcPts val="0"/>
              </a:spcAft>
              <a:buNone/>
            </a:pPr>
            <a:endParaRPr sz="3200" dirty="0">
              <a:solidFill>
                <a:schemeClr val="dk1"/>
              </a:solidFill>
              <a:latin typeface="Nunito"/>
              <a:ea typeface="Nunito"/>
              <a:cs typeface="Nunito"/>
              <a:sym typeface="Nunito"/>
            </a:endParaRPr>
          </a:p>
          <a:p>
            <a:pPr marL="457200" marR="0" lvl="0" indent="-368250" algn="l" rtl="0">
              <a:lnSpc>
                <a:spcPct val="115000"/>
              </a:lnSpc>
              <a:spcBef>
                <a:spcPts val="0"/>
              </a:spcBef>
              <a:spcAft>
                <a:spcPts val="0"/>
              </a:spcAft>
              <a:buClr>
                <a:schemeClr val="dk1"/>
              </a:buClr>
              <a:buSzPts val="2200"/>
              <a:buFont typeface="Nunito"/>
              <a:buChar char="-"/>
            </a:pPr>
            <a:r>
              <a:rPr lang="en" sz="3200" b="0" i="0" u="none" strike="noStrike" cap="none" dirty="0">
                <a:solidFill>
                  <a:schemeClr val="dk1"/>
                </a:solidFill>
                <a:latin typeface="Nunito"/>
                <a:ea typeface="Nunito"/>
                <a:cs typeface="Nunito"/>
                <a:sym typeface="Nunito"/>
              </a:rPr>
              <a:t>Breaks the Open/Closed principle.</a:t>
            </a:r>
            <a:endParaRPr sz="3200" b="0" i="0" u="none" strike="noStrike" cap="none" dirty="0">
              <a:solidFill>
                <a:schemeClr val="dk1"/>
              </a:solidFill>
              <a:latin typeface="Nunito"/>
              <a:ea typeface="Nunito"/>
              <a:cs typeface="Nunito"/>
              <a:sym typeface="Nunito"/>
            </a:endParaRPr>
          </a:p>
          <a:p>
            <a:pPr marL="0" marR="0" lvl="0" indent="0" algn="l" rtl="0">
              <a:lnSpc>
                <a:spcPct val="115000"/>
              </a:lnSpc>
              <a:spcBef>
                <a:spcPts val="0"/>
              </a:spcBef>
              <a:spcAft>
                <a:spcPts val="0"/>
              </a:spcAft>
              <a:buNone/>
            </a:pPr>
            <a:endParaRPr sz="3200" dirty="0">
              <a:solidFill>
                <a:schemeClr val="dk1"/>
              </a:solidFill>
              <a:latin typeface="Nunito"/>
              <a:ea typeface="Nunito"/>
              <a:cs typeface="Nunito"/>
              <a:sym typeface="Nunito"/>
            </a:endParaRPr>
          </a:p>
          <a:p>
            <a:pPr marL="457200" marR="0" lvl="0" indent="-368250" algn="l" rtl="0">
              <a:lnSpc>
                <a:spcPct val="115000"/>
              </a:lnSpc>
              <a:spcBef>
                <a:spcPts val="0"/>
              </a:spcBef>
              <a:spcAft>
                <a:spcPts val="0"/>
              </a:spcAft>
              <a:buClr>
                <a:schemeClr val="dk1"/>
              </a:buClr>
              <a:buSzPts val="2200"/>
              <a:buFont typeface="Nunito"/>
              <a:buChar char="-"/>
            </a:pPr>
            <a:r>
              <a:rPr lang="en" sz="3200" b="0" i="0" u="none" strike="noStrike" cap="none" dirty="0">
                <a:solidFill>
                  <a:schemeClr val="dk1"/>
                </a:solidFill>
                <a:latin typeface="Nunito"/>
                <a:ea typeface="Nunito"/>
                <a:cs typeface="Nunito"/>
                <a:sym typeface="Nunito"/>
              </a:rPr>
              <a:t>Testing Challenges.</a:t>
            </a:r>
            <a:endParaRPr sz="3200" b="0" i="0" u="none" strike="noStrike" cap="none"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a:spLocks noGrp="1"/>
          </p:cNvSpPr>
          <p:nvPr>
            <p:ph type="title" idx="4294967295"/>
          </p:nvPr>
        </p:nvSpPr>
        <p:spPr>
          <a:xfrm>
            <a:off x="1259315" y="308748"/>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dirty="0">
                <a:solidFill>
                  <a:srgbClr val="424242"/>
                </a:solidFill>
                <a:latin typeface="Maven Pro"/>
                <a:ea typeface="Maven Pro"/>
                <a:cs typeface="Maven Pro"/>
                <a:sym typeface="Maven Pro"/>
              </a:rPr>
              <a:t>Example Code Smell :</a:t>
            </a:r>
            <a:endParaRPr sz="2800" b="0" i="0" u="none" strike="noStrike" cap="none" dirty="0">
              <a:latin typeface="Arial"/>
              <a:ea typeface="Arial"/>
              <a:cs typeface="Arial"/>
              <a:sym typeface="Arial"/>
            </a:endParaRPr>
          </a:p>
        </p:txBody>
      </p:sp>
      <p:pic>
        <p:nvPicPr>
          <p:cNvPr id="354" name="Google Shape;354;p49"/>
          <p:cNvPicPr preferRelativeResize="0"/>
          <p:nvPr/>
        </p:nvPicPr>
        <p:blipFill rotWithShape="1">
          <a:blip r:embed="rId3">
            <a:alphaModFix/>
          </a:blip>
          <a:srcRect r="20019" b="4661"/>
          <a:stretch/>
        </p:blipFill>
        <p:spPr>
          <a:xfrm>
            <a:off x="1192407" y="1152292"/>
            <a:ext cx="6360686" cy="38211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What is the problems with this code !!</a:t>
            </a:r>
            <a:endParaRPr sz="2800" b="0" i="0" u="none" strike="noStrike" cap="none">
              <a:latin typeface="Arial"/>
              <a:ea typeface="Arial"/>
              <a:cs typeface="Arial"/>
              <a:sym typeface="Arial"/>
            </a:endParaRPr>
          </a:p>
        </p:txBody>
      </p:sp>
      <p:sp>
        <p:nvSpPr>
          <p:cNvPr id="360" name="Google Shape;360;p50"/>
          <p:cNvSpPr txBox="1">
            <a:spLocks noGrp="1"/>
          </p:cNvSpPr>
          <p:nvPr>
            <p:ph type="body" idx="4294967295"/>
          </p:nvPr>
        </p:nvSpPr>
        <p:spPr>
          <a:xfrm>
            <a:off x="988741" y="1597320"/>
            <a:ext cx="7344899" cy="2933640"/>
          </a:xfrm>
          <a:prstGeom prst="rect">
            <a:avLst/>
          </a:prstGeom>
          <a:noFill/>
          <a:ln>
            <a:noFill/>
          </a:ln>
        </p:spPr>
        <p:txBody>
          <a:bodyPr spcFirstLastPara="1" wrap="square" lIns="0" tIns="91425" rIns="0" bIns="91425" anchor="t" anchorCtr="0">
            <a:normAutofit/>
          </a:bodyPr>
          <a:lstStyle/>
          <a:p>
            <a:pPr marL="457200" marR="0" lvl="0" indent="-311039" algn="l" rtl="0">
              <a:lnSpc>
                <a:spcPct val="115000"/>
              </a:lnSpc>
              <a:spcBef>
                <a:spcPts val="0"/>
              </a:spcBef>
              <a:spcAft>
                <a:spcPts val="0"/>
              </a:spcAft>
              <a:buClr>
                <a:schemeClr val="dk1"/>
              </a:buClr>
              <a:buSzPts val="2100"/>
              <a:buFont typeface="Nunito"/>
              <a:buChar char="-"/>
            </a:pPr>
            <a:r>
              <a:rPr lang="en" sz="2400" dirty="0">
                <a:solidFill>
                  <a:schemeClr val="dk1"/>
                </a:solidFill>
                <a:latin typeface="Nunito"/>
                <a:sym typeface="Nunito"/>
              </a:rPr>
              <a:t>I</a:t>
            </a:r>
            <a:r>
              <a:rPr lang="en" sz="2200" b="0" i="0" u="none" strike="noStrike" cap="none" dirty="0">
                <a:solidFill>
                  <a:schemeClr val="dk1"/>
                </a:solidFill>
                <a:latin typeface="Arial"/>
                <a:ea typeface="Arial"/>
                <a:cs typeface="Arial"/>
                <a:sym typeface="Arial"/>
              </a:rPr>
              <a:t>f you want to add a new payment type (e.g., "Apple Pay"), you would need to modify the</a:t>
            </a:r>
            <a:br>
              <a:rPr lang="en" sz="2200" b="0" i="0" u="none" strike="noStrike" cap="none" dirty="0">
                <a:solidFill>
                  <a:schemeClr val="dk1"/>
                </a:solidFill>
              </a:rPr>
            </a:br>
            <a:r>
              <a:rPr lang="en" sz="2200" b="0" i="0" u="none" strike="noStrike" cap="none" dirty="0">
                <a:solidFill>
                  <a:schemeClr val="dk1"/>
                </a:solidFill>
                <a:latin typeface="Roboto Mono"/>
                <a:ea typeface="Roboto Mono"/>
                <a:cs typeface="Roboto Mono"/>
                <a:sym typeface="Roboto Mono"/>
              </a:rPr>
              <a:t>PaymentProcessor</a:t>
            </a:r>
            <a:r>
              <a:rPr lang="en" sz="2200" b="0" i="0" u="none" strike="noStrike" cap="none" dirty="0">
                <a:solidFill>
                  <a:schemeClr val="dk1"/>
                </a:solidFill>
                <a:latin typeface="Arial"/>
                <a:ea typeface="Arial"/>
                <a:cs typeface="Arial"/>
                <a:sym typeface="Arial"/>
              </a:rPr>
              <a:t> method, violating the Open-Closed Principle.</a:t>
            </a:r>
            <a:endParaRPr sz="22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200" dirty="0">
              <a:solidFill>
                <a:schemeClr val="dk1"/>
              </a:solidFill>
            </a:endParaRPr>
          </a:p>
          <a:p>
            <a:pPr marL="457200" marR="0" lvl="0" indent="-368250" algn="l" rtl="0">
              <a:lnSpc>
                <a:spcPct val="115000"/>
              </a:lnSpc>
              <a:spcBef>
                <a:spcPts val="0"/>
              </a:spcBef>
              <a:spcAft>
                <a:spcPts val="0"/>
              </a:spcAft>
              <a:buClr>
                <a:schemeClr val="dk1"/>
              </a:buClr>
              <a:buSzPts val="2200"/>
              <a:buFont typeface="Arial"/>
              <a:buChar char="-"/>
            </a:pPr>
            <a:r>
              <a:rPr lang="en" sz="2200" b="0" i="0" u="none" strike="noStrike" cap="none" dirty="0">
                <a:solidFill>
                  <a:schemeClr val="dk1"/>
                </a:solidFill>
                <a:latin typeface="Arial"/>
                <a:ea typeface="Arial"/>
                <a:cs typeface="Arial"/>
                <a:sym typeface="Arial"/>
              </a:rPr>
              <a:t>As more payment types are added, the switch statement becomes longer and harder to manage.</a:t>
            </a:r>
            <a:endParaRPr sz="2200" b="0" i="0" u="none" strike="noStrike" cap="none" dirty="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How to fix Conditional Complexity ?</a:t>
            </a:r>
            <a:endParaRPr sz="2900" b="0" i="0" u="none" strike="noStrike" cap="none">
              <a:latin typeface="Arial"/>
              <a:ea typeface="Arial"/>
              <a:cs typeface="Arial"/>
              <a:sym typeface="Arial"/>
            </a:endParaRPr>
          </a:p>
        </p:txBody>
      </p:sp>
      <p:pic>
        <p:nvPicPr>
          <p:cNvPr id="366" name="Google Shape;366;p51"/>
          <p:cNvPicPr preferRelativeResize="0"/>
          <p:nvPr/>
        </p:nvPicPr>
        <p:blipFill rotWithShape="1">
          <a:blip r:embed="rId3">
            <a:alphaModFix/>
          </a:blip>
          <a:srcRect/>
          <a:stretch/>
        </p:blipFill>
        <p:spPr>
          <a:xfrm>
            <a:off x="2372400" y="1566360"/>
            <a:ext cx="4398840" cy="324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body" idx="4294967295"/>
          </p:nvPr>
        </p:nvSpPr>
        <p:spPr>
          <a:xfrm>
            <a:off x="1056600" y="1154880"/>
            <a:ext cx="7029720" cy="3536640"/>
          </a:xfrm>
          <a:prstGeom prst="rect">
            <a:avLst/>
          </a:prstGeom>
          <a:noFill/>
          <a:ln>
            <a:noFill/>
          </a:ln>
        </p:spPr>
        <p:txBody>
          <a:bodyPr spcFirstLastPara="1" wrap="square" lIns="0" tIns="91425" rIns="0" bIns="91425" anchor="t" anchorCtr="0">
            <a:normAutofit lnSpcReduction="10000"/>
          </a:bodyPr>
          <a:lstStyle/>
          <a:p>
            <a:pPr marL="0" marR="0" lvl="0" indent="0" algn="l" rtl="0">
              <a:lnSpc>
                <a:spcPct val="115000"/>
              </a:lnSpc>
              <a:spcBef>
                <a:spcPts val="0"/>
              </a:spcBef>
              <a:spcAft>
                <a:spcPts val="0"/>
              </a:spcAft>
              <a:buClr>
                <a:srgbClr val="424242"/>
              </a:buClr>
              <a:buSzPts val="1900"/>
              <a:buFont typeface="Nunito"/>
              <a:buNone/>
            </a:pPr>
            <a:r>
              <a:rPr lang="en" sz="2800" b="0" i="0" u="none" strike="noStrike" cap="none" dirty="0">
                <a:solidFill>
                  <a:schemeClr val="dk1"/>
                </a:solidFill>
                <a:latin typeface="Nunito"/>
                <a:ea typeface="Nunito"/>
                <a:cs typeface="Nunito"/>
                <a:sym typeface="Nunito"/>
              </a:rPr>
              <a:t>A more object-oriented approach is to use polymorphism and inheritance to avoid switch statements. Each payment type should be represented by a separate class that inherits from a common interface, and you override a method to process the payment for each type. </a:t>
            </a:r>
            <a:endParaRPr sz="2800" b="0" i="0" u="none" strike="noStrike" cap="none"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3"/>
          <p:cNvSpPr txBox="1">
            <a:spLocks noGrp="1"/>
          </p:cNvSpPr>
          <p:nvPr>
            <p:ph type="title" idx="4294967295"/>
          </p:nvPr>
        </p:nvSpPr>
        <p:spPr>
          <a:xfrm>
            <a:off x="1259315" y="397958"/>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900"/>
              <a:buFont typeface="Maven Pro"/>
              <a:buNone/>
            </a:pPr>
            <a:r>
              <a:rPr lang="en" sz="2900" b="1" i="0" u="none" strike="noStrike" cap="none" dirty="0">
                <a:solidFill>
                  <a:srgbClr val="424242"/>
                </a:solidFill>
                <a:latin typeface="Maven Pro"/>
                <a:ea typeface="Maven Pro"/>
                <a:cs typeface="Maven Pro"/>
                <a:sym typeface="Maven Pro"/>
              </a:rPr>
              <a:t>Fixing Code Smell :</a:t>
            </a:r>
            <a:endParaRPr sz="2900" b="0" i="0" u="none" strike="noStrike" cap="none" dirty="0">
              <a:latin typeface="Arial"/>
              <a:ea typeface="Arial"/>
              <a:cs typeface="Arial"/>
              <a:sym typeface="Arial"/>
            </a:endParaRPr>
          </a:p>
        </p:txBody>
      </p:sp>
      <p:pic>
        <p:nvPicPr>
          <p:cNvPr id="377" name="Google Shape;377;p53"/>
          <p:cNvPicPr preferRelativeResize="0"/>
          <p:nvPr/>
        </p:nvPicPr>
        <p:blipFill rotWithShape="1">
          <a:blip r:embed="rId3">
            <a:alphaModFix/>
          </a:blip>
          <a:srcRect l="1616" r="15206" b="3480"/>
          <a:stretch/>
        </p:blipFill>
        <p:spPr>
          <a:xfrm>
            <a:off x="1129990" y="1098000"/>
            <a:ext cx="6884019" cy="39720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Advantages of Better Solution :</a:t>
            </a:r>
            <a:endParaRPr sz="2900" b="0" i="0" u="none" strike="noStrike" cap="none">
              <a:latin typeface="Arial"/>
              <a:ea typeface="Arial"/>
              <a:cs typeface="Arial"/>
              <a:sym typeface="Arial"/>
            </a:endParaRPr>
          </a:p>
        </p:txBody>
      </p:sp>
      <p:sp>
        <p:nvSpPr>
          <p:cNvPr id="383" name="Google Shape;383;p54"/>
          <p:cNvSpPr txBox="1">
            <a:spLocks noGrp="1"/>
          </p:cNvSpPr>
          <p:nvPr>
            <p:ph type="body" idx="4294967295"/>
          </p:nvPr>
        </p:nvSpPr>
        <p:spPr>
          <a:xfrm>
            <a:off x="1303920" y="1551240"/>
            <a:ext cx="7029720" cy="2540880"/>
          </a:xfrm>
          <a:prstGeom prst="rect">
            <a:avLst/>
          </a:prstGeom>
          <a:noFill/>
          <a:ln>
            <a:noFill/>
          </a:ln>
        </p:spPr>
        <p:txBody>
          <a:bodyPr spcFirstLastPara="1" wrap="square" lIns="0" tIns="91425" rIns="0" bIns="91425" anchor="t" anchorCtr="0">
            <a:noAutofit/>
          </a:bodyPr>
          <a:lstStyle/>
          <a:p>
            <a:pPr marL="457200" marR="0" lvl="0" indent="-380979" algn="l" rtl="0">
              <a:lnSpc>
                <a:spcPct val="115000"/>
              </a:lnSpc>
              <a:spcBef>
                <a:spcPts val="0"/>
              </a:spcBef>
              <a:spcAft>
                <a:spcPts val="0"/>
              </a:spcAft>
              <a:buClr>
                <a:schemeClr val="dk1"/>
              </a:buClr>
              <a:buSzPts val="2200"/>
              <a:buFont typeface="Nunito"/>
              <a:buChar char="-"/>
            </a:pPr>
            <a:r>
              <a:rPr lang="en" sz="2200" b="0" i="0" u="none" strike="noStrike" cap="none">
                <a:solidFill>
                  <a:schemeClr val="dk1"/>
                </a:solidFill>
                <a:latin typeface="Arial"/>
                <a:ea typeface="Arial"/>
                <a:cs typeface="Arial"/>
                <a:sym typeface="Arial"/>
              </a:rPr>
              <a:t>Open-Closed Principle: You can easily add new payment types by creating new classes that implement the </a:t>
            </a:r>
            <a:r>
              <a:rPr lang="en" sz="2200" b="0" i="0" u="none" strike="noStrike" cap="none">
                <a:solidFill>
                  <a:schemeClr val="dk1"/>
                </a:solidFill>
                <a:latin typeface="Roboto Mono"/>
                <a:ea typeface="Roboto Mono"/>
                <a:cs typeface="Roboto Mono"/>
                <a:sym typeface="Roboto Mono"/>
              </a:rPr>
              <a:t>Payment</a:t>
            </a:r>
            <a:r>
              <a:rPr lang="en" sz="2200" b="0" i="0" u="none" strike="noStrike" cap="none">
                <a:solidFill>
                  <a:schemeClr val="dk1"/>
                </a:solidFill>
                <a:latin typeface="Arial"/>
                <a:ea typeface="Arial"/>
                <a:cs typeface="Arial"/>
                <a:sym typeface="Arial"/>
              </a:rPr>
              <a:t> interface, without modifying the </a:t>
            </a:r>
            <a:r>
              <a:rPr lang="en" sz="2200" b="0" i="0" u="none" strike="noStrike" cap="none">
                <a:solidFill>
                  <a:schemeClr val="dk1"/>
                </a:solidFill>
                <a:latin typeface="Roboto Mono"/>
                <a:ea typeface="Roboto Mono"/>
                <a:cs typeface="Roboto Mono"/>
                <a:sym typeface="Roboto Mono"/>
              </a:rPr>
              <a:t>PaymentProcessor</a:t>
            </a:r>
            <a:r>
              <a:rPr lang="en" sz="2200" b="0" i="0" u="none" strike="noStrike" cap="none">
                <a:solidFill>
                  <a:schemeClr val="dk1"/>
                </a:solidFill>
                <a:latin typeface="Arial"/>
                <a:ea typeface="Arial"/>
                <a:cs typeface="Arial"/>
                <a:sym typeface="Arial"/>
              </a:rPr>
              <a:t> class.</a:t>
            </a:r>
            <a:endParaRPr sz="2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200">
              <a:solidFill>
                <a:schemeClr val="dk1"/>
              </a:solidFill>
            </a:endParaRPr>
          </a:p>
          <a:p>
            <a:pPr marL="457200" marR="0" lvl="0" indent="-368380" algn="l" rtl="0">
              <a:lnSpc>
                <a:spcPct val="115000"/>
              </a:lnSpc>
              <a:spcBef>
                <a:spcPts val="0"/>
              </a:spcBef>
              <a:spcAft>
                <a:spcPts val="0"/>
              </a:spcAft>
              <a:buClr>
                <a:schemeClr val="dk1"/>
              </a:buClr>
              <a:buSzPts val="2200"/>
              <a:buFont typeface="Arial"/>
              <a:buChar char="-"/>
            </a:pPr>
            <a:r>
              <a:rPr lang="en" sz="2200" b="0" i="0" u="none" strike="noStrike" cap="none">
                <a:solidFill>
                  <a:schemeClr val="dk1"/>
                </a:solidFill>
                <a:latin typeface="Arial"/>
                <a:ea typeface="Arial"/>
                <a:cs typeface="Arial"/>
                <a:sym typeface="Arial"/>
              </a:rPr>
              <a:t>Code Clarity: Each payment type's logic is encapsulated within its own class, making the code easier to understand and maintain.</a:t>
            </a:r>
            <a:endParaRPr sz="2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200">
              <a:solidFill>
                <a:schemeClr val="dk1"/>
              </a:solidFill>
            </a:endParaRPr>
          </a:p>
          <a:p>
            <a:pPr marL="457200" marR="0" lvl="0" indent="-368380" algn="l" rtl="0">
              <a:lnSpc>
                <a:spcPct val="115000"/>
              </a:lnSpc>
              <a:spcBef>
                <a:spcPts val="0"/>
              </a:spcBef>
              <a:spcAft>
                <a:spcPts val="0"/>
              </a:spcAft>
              <a:buClr>
                <a:schemeClr val="dk1"/>
              </a:buClr>
              <a:buSzPts val="2200"/>
              <a:buFont typeface="Arial"/>
              <a:buChar char="-"/>
            </a:pPr>
            <a:r>
              <a:rPr lang="en" sz="2200" b="0" i="0" u="none" strike="noStrike" cap="none">
                <a:solidFill>
                  <a:schemeClr val="dk1"/>
                </a:solidFill>
                <a:latin typeface="Arial"/>
                <a:ea typeface="Arial"/>
                <a:cs typeface="Arial"/>
                <a:sym typeface="Arial"/>
              </a:rPr>
              <a:t>Testing: Unit testing becomes more straightforward since you can test each payment type in isolation.</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5"/>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424242"/>
              </a:buClr>
              <a:buSzPts val="2920"/>
              <a:buFont typeface="Maven Pro"/>
              <a:buNone/>
            </a:pPr>
            <a:r>
              <a:rPr lang="en" sz="2920" b="1" i="0" u="none" strike="noStrike" cap="none">
                <a:solidFill>
                  <a:srgbClr val="424242"/>
                </a:solidFill>
                <a:latin typeface="Maven Pro"/>
                <a:ea typeface="Maven Pro"/>
                <a:cs typeface="Maven Pro"/>
                <a:sym typeface="Maven Pro"/>
              </a:rPr>
              <a:t>Can You Guess What Is this Design Pattern ??</a:t>
            </a:r>
            <a:endParaRPr sz="2920" b="0" i="0" u="none" strike="noStrike" cap="none">
              <a:latin typeface="Arial"/>
              <a:ea typeface="Arial"/>
              <a:cs typeface="Arial"/>
              <a:sym typeface="Arial"/>
            </a:endParaRPr>
          </a:p>
        </p:txBody>
      </p:sp>
      <p:pic>
        <p:nvPicPr>
          <p:cNvPr id="389" name="Google Shape;389;p55"/>
          <p:cNvPicPr preferRelativeResize="0"/>
          <p:nvPr/>
        </p:nvPicPr>
        <p:blipFill rotWithShape="1">
          <a:blip r:embed="rId3">
            <a:alphaModFix/>
          </a:blip>
          <a:srcRect/>
          <a:stretch/>
        </p:blipFill>
        <p:spPr>
          <a:xfrm>
            <a:off x="2567880" y="1559520"/>
            <a:ext cx="4007520" cy="324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You've Got It Right!</a:t>
            </a:r>
            <a:endParaRPr sz="2900" b="0" i="0" u="none" strike="noStrike" cap="none">
              <a:latin typeface="Arial"/>
              <a:ea typeface="Arial"/>
              <a:cs typeface="Arial"/>
              <a:sym typeface="Arial"/>
            </a:endParaRPr>
          </a:p>
        </p:txBody>
      </p:sp>
      <p:pic>
        <p:nvPicPr>
          <p:cNvPr id="395" name="Google Shape;395;p56"/>
          <p:cNvPicPr preferRelativeResize="0"/>
          <p:nvPr/>
        </p:nvPicPr>
        <p:blipFill rotWithShape="1">
          <a:blip r:embed="rId3">
            <a:alphaModFix/>
          </a:blip>
          <a:srcRect/>
          <a:stretch/>
        </p:blipFill>
        <p:spPr>
          <a:xfrm>
            <a:off x="2125800" y="1598040"/>
            <a:ext cx="4891320" cy="30351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Strategy Pattern !!</a:t>
            </a:r>
            <a:endParaRPr sz="2900" b="0" i="0" u="none" strike="noStrike" cap="none">
              <a:latin typeface="Arial"/>
              <a:ea typeface="Arial"/>
              <a:cs typeface="Arial"/>
              <a:sym typeface="Arial"/>
            </a:endParaRPr>
          </a:p>
        </p:txBody>
      </p:sp>
      <p:pic>
        <p:nvPicPr>
          <p:cNvPr id="401" name="Google Shape;401;p57"/>
          <p:cNvPicPr preferRelativeResize="0"/>
          <p:nvPr/>
        </p:nvPicPr>
        <p:blipFill rotWithShape="1">
          <a:blip r:embed="rId3">
            <a:alphaModFix/>
          </a:blip>
          <a:srcRect/>
          <a:stretch/>
        </p:blipFill>
        <p:spPr>
          <a:xfrm>
            <a:off x="2951640" y="1598040"/>
            <a:ext cx="3240000" cy="324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413146" y="411956"/>
            <a:ext cx="8318700" cy="999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3600"/>
              <a:buFont typeface="Avenir"/>
              <a:buNone/>
            </a:pPr>
            <a:r>
              <a:rPr lang="en" dirty="0">
                <a:solidFill>
                  <a:schemeClr val="dk1"/>
                </a:solidFill>
              </a:rPr>
              <a:t>Agenda</a:t>
            </a:r>
            <a:endParaRPr dirty="0"/>
          </a:p>
        </p:txBody>
      </p:sp>
      <p:sp>
        <p:nvSpPr>
          <p:cNvPr id="298" name="Google Shape;298;p40"/>
          <p:cNvSpPr txBox="1">
            <a:spLocks noGrp="1"/>
          </p:cNvSpPr>
          <p:nvPr>
            <p:ph type="body" idx="1"/>
          </p:nvPr>
        </p:nvSpPr>
        <p:spPr>
          <a:xfrm>
            <a:off x="413147" y="1584899"/>
            <a:ext cx="8317800" cy="2984700"/>
          </a:xfrm>
          <a:prstGeom prst="rect">
            <a:avLst/>
          </a:prstGeom>
          <a:noFill/>
          <a:ln>
            <a:noFill/>
          </a:ln>
        </p:spPr>
        <p:txBody>
          <a:bodyPr spcFirstLastPara="1" wrap="square" lIns="0" tIns="0" rIns="0" bIns="0" anchor="t" anchorCtr="0">
            <a:normAutofit/>
          </a:bodyPr>
          <a:lstStyle/>
          <a:p>
            <a:pPr marL="520700" lvl="1" indent="-177800" algn="l" rtl="0">
              <a:lnSpc>
                <a:spcPct val="110000"/>
              </a:lnSpc>
              <a:spcBef>
                <a:spcPts val="0"/>
              </a:spcBef>
              <a:spcAft>
                <a:spcPts val="0"/>
              </a:spcAft>
              <a:buClr>
                <a:schemeClr val="dk1"/>
              </a:buClr>
              <a:buSzPts val="2400"/>
              <a:buChar char="•"/>
            </a:pPr>
            <a:r>
              <a:rPr lang="en" sz="3200" dirty="0">
                <a:solidFill>
                  <a:schemeClr val="dk1"/>
                </a:solidFill>
              </a:rPr>
              <a:t>Object oriented abusers</a:t>
            </a:r>
            <a:endParaRPr sz="1600" dirty="0"/>
          </a:p>
          <a:p>
            <a:pPr marL="863600" lvl="2" indent="-177800" algn="l" rtl="0">
              <a:lnSpc>
                <a:spcPct val="115000"/>
              </a:lnSpc>
              <a:spcBef>
                <a:spcPts val="0"/>
              </a:spcBef>
              <a:spcAft>
                <a:spcPts val="0"/>
              </a:spcAft>
              <a:buClr>
                <a:srgbClr val="444444"/>
              </a:buClr>
              <a:buSzPts val="1400"/>
              <a:buChar char="•"/>
            </a:pPr>
            <a:r>
              <a:rPr lang="en" sz="1800" b="1" dirty="0">
                <a:solidFill>
                  <a:srgbClr val="444444"/>
                </a:solidFill>
                <a:latin typeface="Arial"/>
                <a:ea typeface="Arial"/>
                <a:cs typeface="Arial"/>
                <a:sym typeface="Arial"/>
              </a:rPr>
              <a:t>Switch Statements</a:t>
            </a:r>
            <a:endParaRPr sz="1800" b="1" dirty="0">
              <a:solidFill>
                <a:srgbClr val="444444"/>
              </a:solidFill>
              <a:latin typeface="Arial"/>
              <a:ea typeface="Arial"/>
              <a:cs typeface="Arial"/>
              <a:sym typeface="Arial"/>
            </a:endParaRPr>
          </a:p>
          <a:p>
            <a:pPr marL="863600" lvl="2" indent="-177800" algn="l" rtl="0">
              <a:lnSpc>
                <a:spcPct val="115000"/>
              </a:lnSpc>
              <a:spcBef>
                <a:spcPts val="0"/>
              </a:spcBef>
              <a:spcAft>
                <a:spcPts val="0"/>
              </a:spcAft>
              <a:buClr>
                <a:srgbClr val="444444"/>
              </a:buClr>
              <a:buSzPts val="1400"/>
              <a:buChar char="•"/>
            </a:pPr>
            <a:r>
              <a:rPr lang="en" sz="1800" b="1" dirty="0">
                <a:solidFill>
                  <a:srgbClr val="444444"/>
                </a:solidFill>
                <a:latin typeface="Arial"/>
                <a:ea typeface="Arial"/>
                <a:cs typeface="Arial"/>
                <a:sym typeface="Arial"/>
              </a:rPr>
              <a:t>Temporary Fields</a:t>
            </a:r>
            <a:endParaRPr sz="1800" dirty="0">
              <a:solidFill>
                <a:srgbClr val="444444"/>
              </a:solidFill>
            </a:endParaRPr>
          </a:p>
          <a:p>
            <a:pPr marL="863600" lvl="2" indent="-177800" algn="l" rtl="0">
              <a:lnSpc>
                <a:spcPct val="115000"/>
              </a:lnSpc>
              <a:spcBef>
                <a:spcPts val="0"/>
              </a:spcBef>
              <a:spcAft>
                <a:spcPts val="0"/>
              </a:spcAft>
              <a:buClr>
                <a:srgbClr val="444444"/>
              </a:buClr>
              <a:buSzPts val="1400"/>
              <a:buChar char="•"/>
            </a:pPr>
            <a:r>
              <a:rPr lang="en" sz="1800" b="1" dirty="0">
                <a:solidFill>
                  <a:srgbClr val="444444"/>
                </a:solidFill>
                <a:latin typeface="Arial"/>
                <a:ea typeface="Arial"/>
                <a:cs typeface="Arial"/>
                <a:sym typeface="Arial"/>
              </a:rPr>
              <a:t>Refused Bequest</a:t>
            </a:r>
            <a:endParaRPr sz="1800" b="1" dirty="0">
              <a:solidFill>
                <a:srgbClr val="444444"/>
              </a:solidFill>
              <a:latin typeface="Arial"/>
              <a:ea typeface="Arial"/>
              <a:cs typeface="Arial"/>
              <a:sym typeface="Arial"/>
            </a:endParaRPr>
          </a:p>
          <a:p>
            <a:pPr marL="863600" lvl="2" indent="-177800" algn="l" rtl="0">
              <a:lnSpc>
                <a:spcPct val="115000"/>
              </a:lnSpc>
              <a:spcBef>
                <a:spcPts val="0"/>
              </a:spcBef>
              <a:spcAft>
                <a:spcPts val="0"/>
              </a:spcAft>
              <a:buClr>
                <a:srgbClr val="444444"/>
              </a:buClr>
              <a:buSzPts val="1400"/>
              <a:buChar char="•"/>
            </a:pPr>
            <a:r>
              <a:rPr lang="en" sz="1800" b="1" dirty="0">
                <a:solidFill>
                  <a:srgbClr val="444444"/>
                </a:solidFill>
                <a:latin typeface="Arial"/>
                <a:ea typeface="Arial"/>
                <a:cs typeface="Arial"/>
                <a:sym typeface="Arial"/>
              </a:rPr>
              <a:t>Alternative Classes with Different Interface</a:t>
            </a:r>
          </a:p>
          <a:p>
            <a:pPr marL="406400" lvl="1" indent="-177800">
              <a:lnSpc>
                <a:spcPct val="115000"/>
              </a:lnSpc>
              <a:spcBef>
                <a:spcPts val="0"/>
              </a:spcBef>
              <a:buClr>
                <a:srgbClr val="444444"/>
              </a:buClr>
            </a:pPr>
            <a:r>
              <a:rPr lang="en-US" sz="3200" dirty="0">
                <a:solidFill>
                  <a:schemeClr val="tx1"/>
                </a:solidFill>
                <a:cs typeface="Arial"/>
                <a:sym typeface="Arial"/>
              </a:rPr>
              <a:t>Principles of Clean Code</a:t>
            </a:r>
          </a:p>
          <a:p>
            <a:pPr marL="406400" lvl="1" indent="-177800">
              <a:lnSpc>
                <a:spcPct val="115000"/>
              </a:lnSpc>
              <a:spcBef>
                <a:spcPts val="0"/>
              </a:spcBef>
              <a:buClr>
                <a:srgbClr val="444444"/>
              </a:buClr>
            </a:pPr>
            <a:r>
              <a:rPr lang="en-US" sz="3200" dirty="0">
                <a:solidFill>
                  <a:schemeClr val="tx1"/>
                </a:solidFill>
                <a:cs typeface="Arial"/>
                <a:sym typeface="Arial"/>
              </a:rPr>
              <a:t>Next Steps…</a:t>
            </a:r>
            <a:endParaRPr sz="3200" dirty="0">
              <a:solidFill>
                <a:schemeClr val="tx1"/>
              </a:solidFill>
            </a:endParaRPr>
          </a:p>
          <a:p>
            <a:pPr marL="520700" lvl="1" indent="-177800" algn="l" rtl="0">
              <a:lnSpc>
                <a:spcPct val="110000"/>
              </a:lnSpc>
              <a:spcBef>
                <a:spcPts val="1000"/>
              </a:spcBef>
              <a:spcAft>
                <a:spcPts val="0"/>
              </a:spcAft>
              <a:buClr>
                <a:schemeClr val="dk1"/>
              </a:buClr>
              <a:buSzPts val="2400"/>
              <a:buChar char="•"/>
            </a:pP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Thinking Question ..</a:t>
            </a:r>
            <a:endParaRPr sz="2900" b="0" i="0" u="none" strike="noStrike" cap="none">
              <a:latin typeface="Arial"/>
              <a:ea typeface="Arial"/>
              <a:cs typeface="Arial"/>
              <a:sym typeface="Arial"/>
            </a:endParaRPr>
          </a:p>
        </p:txBody>
      </p:sp>
      <p:pic>
        <p:nvPicPr>
          <p:cNvPr id="407" name="Google Shape;407;p58"/>
          <p:cNvPicPr preferRelativeResize="0"/>
          <p:nvPr/>
        </p:nvPicPr>
        <p:blipFill rotWithShape="1">
          <a:blip r:embed="rId3">
            <a:alphaModFix/>
          </a:blip>
          <a:srcRect/>
          <a:stretch/>
        </p:blipFill>
        <p:spPr>
          <a:xfrm>
            <a:off x="3543480" y="1461960"/>
            <a:ext cx="2056680" cy="22186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424242"/>
              </a:buClr>
              <a:buSzPts val="2920"/>
              <a:buFont typeface="Maven Pro"/>
              <a:buNone/>
            </a:pPr>
            <a:r>
              <a:rPr lang="en" sz="2920" b="1" i="0" u="none" strike="noStrike" cap="none">
                <a:solidFill>
                  <a:srgbClr val="424242"/>
                </a:solidFill>
                <a:latin typeface="Maven Pro"/>
                <a:ea typeface="Maven Pro"/>
                <a:cs typeface="Maven Pro"/>
                <a:sym typeface="Maven Pro"/>
              </a:rPr>
              <a:t>What Is the Difference between Polymorphism, Delegation and the Strategy Pattern ?</a:t>
            </a:r>
            <a:endParaRPr sz="2920" b="0" i="0" u="none" strike="noStrike" cap="none">
              <a:latin typeface="Arial"/>
              <a:ea typeface="Arial"/>
              <a:cs typeface="Arial"/>
              <a:sym typeface="Arial"/>
            </a:endParaRPr>
          </a:p>
        </p:txBody>
      </p:sp>
      <p:pic>
        <p:nvPicPr>
          <p:cNvPr id="413" name="Google Shape;413;p59"/>
          <p:cNvPicPr preferRelativeResize="0"/>
          <p:nvPr/>
        </p:nvPicPr>
        <p:blipFill rotWithShape="1">
          <a:blip r:embed="rId3">
            <a:alphaModFix/>
          </a:blip>
          <a:srcRect/>
          <a:stretch/>
        </p:blipFill>
        <p:spPr>
          <a:xfrm>
            <a:off x="3648240" y="2247480"/>
            <a:ext cx="1847160" cy="24663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Wrapping up</a:t>
            </a:r>
            <a:endParaRPr sz="2900" b="0" i="0" u="none" strike="noStrike" cap="none">
              <a:latin typeface="Arial"/>
              <a:ea typeface="Arial"/>
              <a:cs typeface="Arial"/>
              <a:sym typeface="Arial"/>
            </a:endParaRPr>
          </a:p>
        </p:txBody>
      </p:sp>
      <p:sp>
        <p:nvSpPr>
          <p:cNvPr id="419" name="Google Shape;419;p60"/>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Conditional complexity should be replaced with polymorphism or delegation and the strategy pattern.</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1"/>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Temporary Field :</a:t>
            </a:r>
            <a:endParaRPr sz="2800" b="0" i="0" u="none" strike="noStrike" cap="none">
              <a:latin typeface="Arial"/>
              <a:ea typeface="Arial"/>
              <a:cs typeface="Arial"/>
              <a:sym typeface="Arial"/>
            </a:endParaRPr>
          </a:p>
        </p:txBody>
      </p:sp>
      <p:sp>
        <p:nvSpPr>
          <p:cNvPr id="425" name="Google Shape;425;p61"/>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The temporary field code smell occurs when we have one or more variables, or rather class fields, that are null most of the time and contain values only under certain circumstances.</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2"/>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Reasons for the Problem :</a:t>
            </a:r>
            <a:endParaRPr sz="2800" b="0" i="0" u="none" strike="noStrike" cap="none">
              <a:latin typeface="Arial"/>
              <a:ea typeface="Arial"/>
              <a:cs typeface="Arial"/>
              <a:sym typeface="Arial"/>
            </a:endParaRPr>
          </a:p>
        </p:txBody>
      </p:sp>
      <p:sp>
        <p:nvSpPr>
          <p:cNvPr id="431" name="Google Shape;431;p62"/>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32000" marR="0" lvl="0" indent="-343050" algn="l" rtl="0">
              <a:lnSpc>
                <a:spcPct val="115000"/>
              </a:lnSpc>
              <a:spcBef>
                <a:spcPts val="0"/>
              </a:spcBef>
              <a:spcAft>
                <a:spcPts val="0"/>
              </a:spcAft>
              <a:buClr>
                <a:schemeClr val="dk1"/>
              </a:buClr>
              <a:buSzPts val="1155"/>
              <a:buFont typeface="Noto Sans Symbols"/>
              <a:buChar char="●"/>
            </a:pPr>
            <a:r>
              <a:rPr lang="en" sz="2200" b="0" i="0" u="none" strike="noStrike" cap="none">
                <a:solidFill>
                  <a:schemeClr val="dk1"/>
                </a:solidFill>
                <a:latin typeface="Nunito"/>
                <a:ea typeface="Nunito"/>
                <a:cs typeface="Nunito"/>
                <a:sym typeface="Nunito"/>
              </a:rPr>
              <a:t>There are times the developer decides to introduce Fields in the Class which are used only by one Method, instead of passing it as method parameter to avoid </a:t>
            </a:r>
            <a:r>
              <a:rPr lang="en" sz="2200" b="1" i="0" u="none" strike="noStrike" cap="none">
                <a:solidFill>
                  <a:schemeClr val="dk1"/>
                </a:solidFill>
                <a:latin typeface="Nunito"/>
                <a:ea typeface="Nunito"/>
                <a:cs typeface="Nunito"/>
                <a:sym typeface="Nunito"/>
              </a:rPr>
              <a:t>Long Parameter List.</a:t>
            </a:r>
            <a:r>
              <a:rPr lang="en" sz="2200" b="0" i="0" u="none" strike="noStrike" cap="none">
                <a:solidFill>
                  <a:schemeClr val="dk1"/>
                </a:solidFill>
                <a:latin typeface="Nunito"/>
                <a:ea typeface="Nunito"/>
                <a:cs typeface="Nunito"/>
                <a:sym typeface="Nunito"/>
              </a:rPr>
              <a:t> These fields sit </a:t>
            </a:r>
            <a:r>
              <a:rPr lang="en" sz="2200" b="1" i="0" u="none" strike="noStrike" cap="none">
                <a:solidFill>
                  <a:schemeClr val="dk1"/>
                </a:solidFill>
                <a:latin typeface="Nunito"/>
                <a:ea typeface="Nunito"/>
                <a:cs typeface="Nunito"/>
                <a:sym typeface="Nunito"/>
              </a:rPr>
              <a:t>null</a:t>
            </a:r>
            <a:r>
              <a:rPr lang="en" sz="2200" b="0" i="0" u="none" strike="noStrike" cap="none">
                <a:solidFill>
                  <a:schemeClr val="dk1"/>
                </a:solidFill>
                <a:latin typeface="Nunito"/>
                <a:ea typeface="Nunito"/>
                <a:cs typeface="Nunito"/>
                <a:sym typeface="Nunito"/>
              </a:rPr>
              <a:t> in the class at all time, except when the particular method is used.</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Example Code Smell :</a:t>
            </a:r>
            <a:endParaRPr sz="2800" b="0" i="0" u="none" strike="noStrike" cap="none">
              <a:latin typeface="Arial"/>
              <a:ea typeface="Arial"/>
              <a:cs typeface="Arial"/>
              <a:sym typeface="Arial"/>
            </a:endParaRPr>
          </a:p>
        </p:txBody>
      </p:sp>
      <p:pic>
        <p:nvPicPr>
          <p:cNvPr id="437" name="Google Shape;437;p63"/>
          <p:cNvPicPr preferRelativeResize="0"/>
          <p:nvPr/>
        </p:nvPicPr>
        <p:blipFill rotWithShape="1">
          <a:blip r:embed="rId3">
            <a:alphaModFix/>
          </a:blip>
          <a:srcRect/>
          <a:stretch/>
        </p:blipFill>
        <p:spPr>
          <a:xfrm>
            <a:off x="1054800" y="1924920"/>
            <a:ext cx="7029000" cy="12855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4"/>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Continue :</a:t>
            </a:r>
            <a:endParaRPr sz="2800" b="0" i="0" u="none" strike="noStrike" cap="none">
              <a:latin typeface="Arial"/>
              <a:ea typeface="Arial"/>
              <a:cs typeface="Arial"/>
              <a:sym typeface="Arial"/>
            </a:endParaRPr>
          </a:p>
        </p:txBody>
      </p:sp>
      <p:sp>
        <p:nvSpPr>
          <p:cNvPr id="443" name="Google Shape;443;p64"/>
          <p:cNvSpPr txBox="1"/>
          <p:nvPr/>
        </p:nvSpPr>
        <p:spPr>
          <a:xfrm>
            <a:off x="748000" y="1814695"/>
            <a:ext cx="7525800" cy="101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 sz="2200" b="0" i="0" u="none" strike="noStrike" cap="none">
                <a:solidFill>
                  <a:schemeClr val="dk1"/>
                </a:solidFill>
                <a:latin typeface="Nunito"/>
                <a:ea typeface="Nunito"/>
                <a:cs typeface="Nunito"/>
                <a:sym typeface="Nunito"/>
              </a:rPr>
              <a:t>We want to avoid the long parameter list, so what we could do is move these parameters out and make them class fields.</a:t>
            </a:r>
            <a:endParaRPr sz="2200" b="0" strike="noStrike">
              <a:solidFill>
                <a:schemeClr val="dk1"/>
              </a:solidFill>
              <a:latin typeface="Arial"/>
              <a:ea typeface="Arial"/>
              <a:cs typeface="Arial"/>
              <a:sym typeface="Arial"/>
            </a:endParaRPr>
          </a:p>
        </p:txBody>
      </p:sp>
      <p:pic>
        <p:nvPicPr>
          <p:cNvPr id="444" name="Google Shape;444;p64"/>
          <p:cNvPicPr preferRelativeResize="0"/>
          <p:nvPr/>
        </p:nvPicPr>
        <p:blipFill rotWithShape="1">
          <a:blip r:embed="rId3">
            <a:alphaModFix/>
          </a:blip>
          <a:srcRect/>
          <a:stretch/>
        </p:blipFill>
        <p:spPr>
          <a:xfrm>
            <a:off x="981360" y="2886305"/>
            <a:ext cx="7019639" cy="22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How to fix it ?</a:t>
            </a:r>
            <a:endParaRPr sz="2900" b="0" i="0" u="none" strike="noStrike" cap="none">
              <a:latin typeface="Arial"/>
              <a:ea typeface="Arial"/>
              <a:cs typeface="Arial"/>
              <a:sym typeface="Arial"/>
            </a:endParaRPr>
          </a:p>
        </p:txBody>
      </p:sp>
      <p:pic>
        <p:nvPicPr>
          <p:cNvPr id="450" name="Google Shape;450;p65"/>
          <p:cNvPicPr preferRelativeResize="0"/>
          <p:nvPr/>
        </p:nvPicPr>
        <p:blipFill rotWithShape="1">
          <a:blip r:embed="rId3">
            <a:alphaModFix/>
          </a:blip>
          <a:srcRect/>
          <a:stretch/>
        </p:blipFill>
        <p:spPr>
          <a:xfrm>
            <a:off x="1193040" y="1676880"/>
            <a:ext cx="6752880" cy="26665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6"/>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Continue :</a:t>
            </a:r>
            <a:endParaRPr sz="2800" b="0" i="0" u="none" strike="noStrike" cap="none">
              <a:latin typeface="Arial"/>
              <a:ea typeface="Arial"/>
              <a:cs typeface="Arial"/>
              <a:sym typeface="Arial"/>
            </a:endParaRPr>
          </a:p>
        </p:txBody>
      </p:sp>
      <p:pic>
        <p:nvPicPr>
          <p:cNvPr id="456" name="Google Shape;456;p66"/>
          <p:cNvPicPr preferRelativeResize="0"/>
          <p:nvPr/>
        </p:nvPicPr>
        <p:blipFill rotWithShape="1">
          <a:blip r:embed="rId3">
            <a:alphaModFix/>
          </a:blip>
          <a:srcRect/>
          <a:stretch/>
        </p:blipFill>
        <p:spPr>
          <a:xfrm>
            <a:off x="1235880" y="1648080"/>
            <a:ext cx="6667200" cy="29239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7"/>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Thinking Question ..</a:t>
            </a:r>
            <a:endParaRPr sz="2900" b="0" i="0" u="none" strike="noStrike" cap="none">
              <a:latin typeface="Arial"/>
              <a:ea typeface="Arial"/>
              <a:cs typeface="Arial"/>
              <a:sym typeface="Arial"/>
            </a:endParaRPr>
          </a:p>
        </p:txBody>
      </p:sp>
      <p:pic>
        <p:nvPicPr>
          <p:cNvPr id="462" name="Google Shape;462;p67"/>
          <p:cNvPicPr preferRelativeResize="0"/>
          <p:nvPr/>
        </p:nvPicPr>
        <p:blipFill rotWithShape="1">
          <a:blip r:embed="rId3">
            <a:alphaModFix/>
          </a:blip>
          <a:srcRect/>
          <a:stretch/>
        </p:blipFill>
        <p:spPr>
          <a:xfrm>
            <a:off x="3543480" y="1461960"/>
            <a:ext cx="2056680" cy="22186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6" name="Google Shape;306;p41"/>
          <p:cNvPicPr preferRelativeResize="0"/>
          <p:nvPr/>
        </p:nvPicPr>
        <p:blipFill rotWithShape="1">
          <a:blip r:embed="rId3">
            <a:alphaModFix/>
          </a:blip>
          <a:srcRect/>
          <a:stretch/>
        </p:blipFill>
        <p:spPr>
          <a:xfrm>
            <a:off x="2512742" y="1400872"/>
            <a:ext cx="4772722" cy="234175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8"/>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424242"/>
              </a:buClr>
              <a:buSzPts val="2920"/>
              <a:buFont typeface="Maven Pro"/>
              <a:buNone/>
            </a:pPr>
            <a:r>
              <a:rPr lang="en" sz="2920" b="1" i="0" u="none" strike="noStrike" cap="none">
                <a:solidFill>
                  <a:srgbClr val="424242"/>
                </a:solidFill>
                <a:latin typeface="Maven Pro"/>
                <a:ea typeface="Maven Pro"/>
                <a:cs typeface="Maven Pro"/>
                <a:sym typeface="Maven Pro"/>
              </a:rPr>
              <a:t>We still have our variables as class fields, so what is the difference now ?</a:t>
            </a:r>
            <a:endParaRPr sz="2920" b="0" i="0" u="none" strike="noStrike" cap="none">
              <a:latin typeface="Arial"/>
              <a:ea typeface="Arial"/>
              <a:cs typeface="Arial"/>
              <a:sym typeface="Arial"/>
            </a:endParaRPr>
          </a:p>
        </p:txBody>
      </p:sp>
      <p:pic>
        <p:nvPicPr>
          <p:cNvPr id="468" name="Google Shape;468;p68"/>
          <p:cNvPicPr preferRelativeResize="0"/>
          <p:nvPr/>
        </p:nvPicPr>
        <p:blipFill rotWithShape="1">
          <a:blip r:embed="rId3">
            <a:alphaModFix/>
          </a:blip>
          <a:srcRect/>
          <a:stretch/>
        </p:blipFill>
        <p:spPr>
          <a:xfrm>
            <a:off x="3336120" y="2514600"/>
            <a:ext cx="2466720" cy="18475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9"/>
          <p:cNvSpPr txBox="1">
            <a:spLocks noGrp="1"/>
          </p:cNvSpPr>
          <p:nvPr>
            <p:ph type="body" idx="4294967295"/>
          </p:nvPr>
        </p:nvSpPr>
        <p:spPr>
          <a:xfrm>
            <a:off x="1056600" y="1600200"/>
            <a:ext cx="7029720" cy="3536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Because this class is solely dedicated to one responsibility, computing our algorithm, these fields should contain data all the time or most of the time. So the issue of mostly empty fields is now gone. </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0"/>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Benefits :</a:t>
            </a:r>
            <a:endParaRPr sz="2800" b="0" i="0" u="none" strike="noStrike" cap="none">
              <a:latin typeface="Arial"/>
              <a:ea typeface="Arial"/>
              <a:cs typeface="Arial"/>
              <a:sym typeface="Arial"/>
            </a:endParaRPr>
          </a:p>
        </p:txBody>
      </p:sp>
      <p:sp>
        <p:nvSpPr>
          <p:cNvPr id="479" name="Google Shape;479;p70"/>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32000" marR="0" lvl="0" indent="-343050" algn="l" rtl="0">
              <a:lnSpc>
                <a:spcPct val="115000"/>
              </a:lnSpc>
              <a:spcBef>
                <a:spcPts val="0"/>
              </a:spcBef>
              <a:spcAft>
                <a:spcPts val="0"/>
              </a:spcAft>
              <a:buClr>
                <a:schemeClr val="dk1"/>
              </a:buClr>
              <a:buSzPts val="1155"/>
              <a:buFont typeface="Noto Sans Symbols"/>
              <a:buChar char="●"/>
            </a:pPr>
            <a:r>
              <a:rPr lang="en" sz="2200" b="0" i="0" u="none" strike="noStrike" cap="none">
                <a:solidFill>
                  <a:schemeClr val="dk1"/>
                </a:solidFill>
                <a:latin typeface="Nunito"/>
                <a:ea typeface="Nunito"/>
                <a:cs typeface="Nunito"/>
                <a:sym typeface="Nunito"/>
              </a:rPr>
              <a:t>Better code clarity and organization.</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1"/>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Wrapping up</a:t>
            </a:r>
            <a:endParaRPr sz="2900" b="0" i="0" u="none" strike="noStrike" cap="none">
              <a:latin typeface="Arial"/>
              <a:ea typeface="Arial"/>
              <a:cs typeface="Arial"/>
              <a:sym typeface="Arial"/>
            </a:endParaRPr>
          </a:p>
        </p:txBody>
      </p:sp>
      <p:sp>
        <p:nvSpPr>
          <p:cNvPr id="485" name="Google Shape;485;p71"/>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Conditional complexity should be replaced with   polymorphism or delegation and the strategy pattern.</a:t>
            </a:r>
            <a:endParaRPr sz="2200" b="0" i="0" u="none" strike="noStrike" cap="none">
              <a:solidFill>
                <a:schemeClr val="dk1"/>
              </a:solidFill>
              <a:latin typeface="Arial"/>
              <a:ea typeface="Arial"/>
              <a:cs typeface="Arial"/>
              <a:sym typeface="Arial"/>
            </a:endParaRPr>
          </a:p>
          <a:p>
            <a:pPr marL="0" marR="0" lvl="0" indent="0" algn="l" rtl="0">
              <a:lnSpc>
                <a:spcPct val="115000"/>
              </a:lnSpc>
              <a:spcBef>
                <a:spcPts val="1199"/>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Avoid temporary fields –&gt; to solve this, we can move them and the related method to a dedicated class where they would be initialized all the time, so they would have data all the time.</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2"/>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Refused Bequest :</a:t>
            </a:r>
            <a:endParaRPr sz="2800" b="0" i="0" u="none" strike="noStrike" cap="none">
              <a:latin typeface="Arial"/>
              <a:ea typeface="Arial"/>
              <a:cs typeface="Arial"/>
              <a:sym typeface="Arial"/>
            </a:endParaRPr>
          </a:p>
        </p:txBody>
      </p:sp>
      <p:sp>
        <p:nvSpPr>
          <p:cNvPr id="491" name="Google Shape;491;p72"/>
          <p:cNvSpPr txBox="1">
            <a:spLocks noGrp="1"/>
          </p:cNvSpPr>
          <p:nvPr>
            <p:ph type="body" idx="4294967295"/>
          </p:nvPr>
        </p:nvSpPr>
        <p:spPr>
          <a:xfrm>
            <a:off x="1199880" y="160020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1" i="0" u="sng" strike="noStrike" cap="none">
                <a:solidFill>
                  <a:schemeClr val="dk1"/>
                </a:solidFill>
                <a:latin typeface="Nunito"/>
                <a:ea typeface="Nunito"/>
                <a:cs typeface="Nunito"/>
                <a:sym typeface="Nunito"/>
              </a:rPr>
              <a:t>What does Bequest mean ?</a:t>
            </a:r>
            <a:endParaRPr sz="2200" b="1" i="0" u="sng" strike="noStrike" cap="none">
              <a:solidFill>
                <a:schemeClr val="dk1"/>
              </a:solidFill>
              <a:latin typeface="Arial"/>
              <a:ea typeface="Arial"/>
              <a:cs typeface="Arial"/>
              <a:sym typeface="Arial"/>
            </a:endParaRPr>
          </a:p>
          <a:p>
            <a:pPr marL="0" marR="0" lvl="0" indent="0" algn="l" rtl="0">
              <a:lnSpc>
                <a:spcPct val="115000"/>
              </a:lnSpc>
              <a:spcBef>
                <a:spcPts val="1199"/>
              </a:spcBef>
              <a:spcAft>
                <a:spcPts val="0"/>
              </a:spcAft>
              <a:buSzPts val="3200"/>
              <a:buFont typeface="Arial"/>
              <a:buNone/>
            </a:pPr>
            <a:endParaRPr sz="3500" b="1" i="0" u="sng" strike="noStrike" cap="none">
              <a:solidFill>
                <a:schemeClr val="dk1"/>
              </a:solidFill>
              <a:latin typeface="Arial"/>
              <a:ea typeface="Arial"/>
              <a:cs typeface="Arial"/>
              <a:sym typeface="Arial"/>
            </a:endParaRPr>
          </a:p>
        </p:txBody>
      </p:sp>
      <p:pic>
        <p:nvPicPr>
          <p:cNvPr id="492" name="Google Shape;492;p72"/>
          <p:cNvPicPr preferRelativeResize="0"/>
          <p:nvPr/>
        </p:nvPicPr>
        <p:blipFill rotWithShape="1">
          <a:blip r:embed="rId3">
            <a:alphaModFix/>
          </a:blip>
          <a:srcRect/>
          <a:stretch/>
        </p:blipFill>
        <p:spPr>
          <a:xfrm>
            <a:off x="5772240" y="914400"/>
            <a:ext cx="2457360" cy="3886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3"/>
          <p:cNvSpPr txBox="1">
            <a:spLocks noGrp="1"/>
          </p:cNvSpPr>
          <p:nvPr>
            <p:ph type="body" idx="4294967295"/>
          </p:nvPr>
        </p:nvSpPr>
        <p:spPr>
          <a:xfrm>
            <a:off x="1056600" y="1600200"/>
            <a:ext cx="7029720" cy="3536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So, in the world of object oriented programming, a </a:t>
            </a:r>
            <a:r>
              <a:rPr lang="en" sz="2200" b="1" i="0" u="none" strike="noStrike" cap="none">
                <a:solidFill>
                  <a:schemeClr val="dk1"/>
                </a:solidFill>
                <a:latin typeface="Nunito"/>
                <a:ea typeface="Nunito"/>
                <a:cs typeface="Nunito"/>
                <a:sym typeface="Nunito"/>
              </a:rPr>
              <a:t>refused bequest</a:t>
            </a:r>
            <a:r>
              <a:rPr lang="en" sz="2200" b="0" i="0" u="none" strike="noStrike" cap="none">
                <a:solidFill>
                  <a:schemeClr val="dk1"/>
                </a:solidFill>
                <a:latin typeface="Nunito"/>
                <a:ea typeface="Nunito"/>
                <a:cs typeface="Nunito"/>
                <a:sym typeface="Nunito"/>
              </a:rPr>
              <a:t> happens when a subclass inherits fields and methods that it doesn’t need. </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4"/>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Reasons for the Problem :</a:t>
            </a:r>
            <a:endParaRPr sz="2800" b="0" i="0" u="none" strike="noStrike" cap="none">
              <a:latin typeface="Arial"/>
              <a:ea typeface="Arial"/>
              <a:cs typeface="Arial"/>
              <a:sym typeface="Arial"/>
            </a:endParaRPr>
          </a:p>
        </p:txBody>
      </p:sp>
      <p:sp>
        <p:nvSpPr>
          <p:cNvPr id="503" name="Google Shape;503;p74"/>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32000" marR="0" lvl="0" indent="-343050" algn="l" rtl="0">
              <a:lnSpc>
                <a:spcPct val="115000"/>
              </a:lnSpc>
              <a:spcBef>
                <a:spcPts val="0"/>
              </a:spcBef>
              <a:spcAft>
                <a:spcPts val="0"/>
              </a:spcAft>
              <a:buClr>
                <a:schemeClr val="dk1"/>
              </a:buClr>
              <a:buSzPts val="1155"/>
              <a:buFont typeface="Noto Sans Symbols"/>
              <a:buChar char="●"/>
            </a:pPr>
            <a:r>
              <a:rPr lang="en" sz="2200" b="0" i="0" u="none" strike="noStrike" cap="none">
                <a:solidFill>
                  <a:schemeClr val="dk1"/>
                </a:solidFill>
                <a:latin typeface="Nunito"/>
                <a:ea typeface="Nunito"/>
                <a:cs typeface="Nunito"/>
                <a:sym typeface="Nunito"/>
              </a:rPr>
              <a:t>Someone was motivated to create inheritance between classes to reuse the code in a superclass. But the superclass and subclass are completely different.</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75"/>
          <p:cNvPicPr preferRelativeResize="0"/>
          <p:nvPr/>
        </p:nvPicPr>
        <p:blipFill rotWithShape="1">
          <a:blip r:embed="rId3">
            <a:alphaModFix/>
          </a:blip>
          <a:srcRect/>
          <a:stretch/>
        </p:blipFill>
        <p:spPr>
          <a:xfrm>
            <a:off x="2650320" y="138960"/>
            <a:ext cx="3838320" cy="48574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6"/>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How to fix it ?</a:t>
            </a:r>
            <a:endParaRPr sz="2900" b="0" i="0" u="none" strike="noStrike" cap="none">
              <a:latin typeface="Arial"/>
              <a:ea typeface="Arial"/>
              <a:cs typeface="Arial"/>
              <a:sym typeface="Arial"/>
            </a:endParaRPr>
          </a:p>
        </p:txBody>
      </p:sp>
      <p:sp>
        <p:nvSpPr>
          <p:cNvPr id="514" name="Google Shape;514;p76"/>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57200" marR="0" lvl="0" indent="-368250" algn="l" rtl="0">
              <a:lnSpc>
                <a:spcPct val="115000"/>
              </a:lnSpc>
              <a:spcBef>
                <a:spcPts val="0"/>
              </a:spcBef>
              <a:spcAft>
                <a:spcPts val="0"/>
              </a:spcAft>
              <a:buClr>
                <a:schemeClr val="dk1"/>
              </a:buClr>
              <a:buSzPts val="2200"/>
              <a:buFont typeface="Nunito"/>
              <a:buChar char="-"/>
            </a:pPr>
            <a:r>
              <a:rPr lang="en" sz="2200" b="0" i="0" u="none" strike="noStrike" cap="none">
                <a:solidFill>
                  <a:schemeClr val="dk1"/>
                </a:solidFill>
                <a:latin typeface="Nunito"/>
                <a:ea typeface="Nunito"/>
                <a:cs typeface="Nunito"/>
                <a:sym typeface="Nunito"/>
              </a:rPr>
              <a:t>If inheritance makes no sense and the subclass really does have nothing in common with the superclass, </a:t>
            </a:r>
            <a:r>
              <a:rPr lang="en" sz="2200" b="1" i="0" u="sng" strike="noStrike" cap="none">
                <a:solidFill>
                  <a:schemeClr val="dk1"/>
                </a:solidFill>
                <a:latin typeface="Nunito"/>
                <a:ea typeface="Nunito"/>
                <a:cs typeface="Nunito"/>
                <a:sym typeface="Nunito"/>
              </a:rPr>
              <a:t>Replace Inheritance with Delegation.</a:t>
            </a:r>
            <a:endParaRPr sz="2200" b="0" i="0" u="none" strike="noStrike" cap="none">
              <a:solidFill>
                <a:schemeClr val="dk1"/>
              </a:solidFill>
              <a:latin typeface="Arial"/>
              <a:ea typeface="Arial"/>
              <a:cs typeface="Arial"/>
              <a:sym typeface="Arial"/>
            </a:endParaRPr>
          </a:p>
          <a:p>
            <a:pPr marL="457200" marR="0" lvl="0" indent="-228550" algn="l" rtl="0">
              <a:lnSpc>
                <a:spcPct val="115000"/>
              </a:lnSpc>
              <a:spcBef>
                <a:spcPts val="0"/>
              </a:spcBef>
              <a:spcAft>
                <a:spcPts val="0"/>
              </a:spcAft>
              <a:buClr>
                <a:srgbClr val="424242"/>
              </a:buClr>
              <a:buSzPts val="1900"/>
              <a:buFont typeface="Nunito"/>
              <a:buNone/>
            </a:pPr>
            <a:endParaRPr sz="2200" b="0" i="0" u="none" strike="noStrike" cap="none">
              <a:solidFill>
                <a:schemeClr val="dk1"/>
              </a:solidFill>
              <a:latin typeface="Arial"/>
              <a:ea typeface="Arial"/>
              <a:cs typeface="Arial"/>
              <a:sym typeface="Arial"/>
            </a:endParaRPr>
          </a:p>
          <a:p>
            <a:pPr marL="457200" marR="0" lvl="0" indent="-368250" algn="l" rtl="0">
              <a:lnSpc>
                <a:spcPct val="115000"/>
              </a:lnSpc>
              <a:spcBef>
                <a:spcPts val="0"/>
              </a:spcBef>
              <a:spcAft>
                <a:spcPts val="0"/>
              </a:spcAft>
              <a:buClr>
                <a:schemeClr val="dk1"/>
              </a:buClr>
              <a:buSzPts val="2200"/>
              <a:buFont typeface="Nunito"/>
              <a:buChar char="-"/>
            </a:pPr>
            <a:r>
              <a:rPr lang="en" sz="2200" b="0" i="0" u="none" strike="noStrike" cap="none">
                <a:solidFill>
                  <a:schemeClr val="dk1"/>
                </a:solidFill>
                <a:latin typeface="Nunito"/>
                <a:ea typeface="Nunito"/>
                <a:cs typeface="Nunito"/>
                <a:sym typeface="Nunito"/>
              </a:rPr>
              <a:t>If inheritance is appropriate, </a:t>
            </a:r>
            <a:r>
              <a:rPr lang="en" sz="2200" b="1" i="0" u="sng" strike="noStrike" cap="none">
                <a:solidFill>
                  <a:schemeClr val="dk1"/>
                </a:solidFill>
                <a:latin typeface="Nunito"/>
                <a:ea typeface="Nunito"/>
                <a:cs typeface="Nunito"/>
                <a:sym typeface="Nunito"/>
              </a:rPr>
              <a:t>Extract Superclass</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7"/>
          <p:cNvPicPr preferRelativeResize="0"/>
          <p:nvPr/>
        </p:nvPicPr>
        <p:blipFill rotWithShape="1">
          <a:blip r:embed="rId3">
            <a:alphaModFix/>
          </a:blip>
          <a:srcRect/>
          <a:stretch/>
        </p:blipFill>
        <p:spPr>
          <a:xfrm>
            <a:off x="2514600" y="228600"/>
            <a:ext cx="3798000" cy="43081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424242"/>
              </a:buClr>
              <a:buSzPts val="2920"/>
              <a:buFont typeface="Maven Pro"/>
              <a:buNone/>
            </a:pPr>
            <a:r>
              <a:rPr lang="en" sz="2920" b="1" i="0" u="none" strike="noStrike" cap="none">
                <a:solidFill>
                  <a:srgbClr val="424242"/>
                </a:solidFill>
                <a:latin typeface="Maven Pro"/>
                <a:ea typeface="Maven Pro"/>
                <a:cs typeface="Maven Pro"/>
                <a:sym typeface="Maven Pro"/>
              </a:rPr>
              <a:t>What will happen If you don't attend your oop lectures ??</a:t>
            </a:r>
            <a:endParaRPr sz="2920" b="0" i="0" u="none" strike="noStrike" cap="none">
              <a:latin typeface="Arial"/>
              <a:ea typeface="Arial"/>
              <a:cs typeface="Arial"/>
              <a:sym typeface="Arial"/>
            </a:endParaRPr>
          </a:p>
        </p:txBody>
      </p:sp>
      <p:pic>
        <p:nvPicPr>
          <p:cNvPr id="312" name="Google Shape;312;p42"/>
          <p:cNvPicPr preferRelativeResize="0"/>
          <p:nvPr/>
        </p:nvPicPr>
        <p:blipFill rotWithShape="1">
          <a:blip r:embed="rId3">
            <a:alphaModFix/>
          </a:blip>
          <a:srcRect/>
          <a:stretch/>
        </p:blipFill>
        <p:spPr>
          <a:xfrm>
            <a:off x="2940840" y="1889640"/>
            <a:ext cx="3148560" cy="2773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Benefits :</a:t>
            </a:r>
            <a:endParaRPr sz="2800" b="0" i="0" u="none" strike="noStrike" cap="none">
              <a:latin typeface="Arial"/>
              <a:ea typeface="Arial"/>
              <a:cs typeface="Arial"/>
              <a:sym typeface="Arial"/>
            </a:endParaRPr>
          </a:p>
        </p:txBody>
      </p:sp>
      <p:sp>
        <p:nvSpPr>
          <p:cNvPr id="525" name="Google Shape;525;p78"/>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32000" marR="0" lvl="0" indent="-343050" algn="l" rtl="0">
              <a:lnSpc>
                <a:spcPct val="115000"/>
              </a:lnSpc>
              <a:spcBef>
                <a:spcPts val="0"/>
              </a:spcBef>
              <a:spcAft>
                <a:spcPts val="0"/>
              </a:spcAft>
              <a:buClr>
                <a:schemeClr val="dk1"/>
              </a:buClr>
              <a:buSzPts val="1155"/>
              <a:buFont typeface="Noto Sans Symbols"/>
              <a:buChar char="●"/>
            </a:pPr>
            <a:r>
              <a:rPr lang="en" sz="2200" b="0" i="0" u="none" strike="noStrike" cap="none">
                <a:solidFill>
                  <a:schemeClr val="dk1"/>
                </a:solidFill>
                <a:latin typeface="Nunito"/>
                <a:ea typeface="Nunito"/>
                <a:cs typeface="Nunito"/>
                <a:sym typeface="Nunito"/>
              </a:rPr>
              <a:t>Improves code clarity and organization. You will no longer have to wonder why the Dog class is inherited from the Chair class.</a:t>
            </a:r>
            <a:endParaRPr sz="2200" b="0" i="0" u="none" strike="noStrike" cap="none">
              <a:solidFill>
                <a:schemeClr val="dk1"/>
              </a:solidFill>
              <a:latin typeface="Arial"/>
              <a:ea typeface="Arial"/>
              <a:cs typeface="Arial"/>
              <a:sym typeface="Arial"/>
            </a:endParaRPr>
          </a:p>
        </p:txBody>
      </p:sp>
      <p:pic>
        <p:nvPicPr>
          <p:cNvPr id="526" name="Google Shape;526;p78"/>
          <p:cNvPicPr preferRelativeResize="0"/>
          <p:nvPr/>
        </p:nvPicPr>
        <p:blipFill rotWithShape="1">
          <a:blip r:embed="rId3">
            <a:alphaModFix/>
          </a:blip>
          <a:srcRect/>
          <a:stretch/>
        </p:blipFill>
        <p:spPr>
          <a:xfrm>
            <a:off x="5715000" y="2971800"/>
            <a:ext cx="2447640" cy="1828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Wrapping up</a:t>
            </a:r>
            <a:endParaRPr sz="2900" b="0" i="0" u="none" strike="noStrike" cap="none">
              <a:latin typeface="Arial"/>
              <a:ea typeface="Arial"/>
              <a:cs typeface="Arial"/>
              <a:sym typeface="Arial"/>
            </a:endParaRPr>
          </a:p>
        </p:txBody>
      </p:sp>
      <p:sp>
        <p:nvSpPr>
          <p:cNvPr id="532" name="Google Shape;532;p79"/>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Conditional complexity should be replaced with   polymorphism or delegation and the strategy pattern.</a:t>
            </a:r>
            <a:endParaRPr sz="2200" b="0" i="0" u="none" strike="noStrike" cap="none">
              <a:solidFill>
                <a:schemeClr val="dk1"/>
              </a:solidFill>
              <a:latin typeface="Arial"/>
              <a:ea typeface="Arial"/>
              <a:cs typeface="Arial"/>
              <a:sym typeface="Arial"/>
            </a:endParaRPr>
          </a:p>
          <a:p>
            <a:pPr marL="0" marR="0" lvl="0" indent="0" algn="l" rtl="0">
              <a:lnSpc>
                <a:spcPct val="115000"/>
              </a:lnSpc>
              <a:spcBef>
                <a:spcPts val="1199"/>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Avoid temporary fields –&gt; to solve this, we can move them and the related method to a dedicated class where they would be initialized all the time, so they would have data all the time.</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0"/>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Wrapping up</a:t>
            </a:r>
            <a:endParaRPr sz="2900" b="0" i="0" u="none" strike="noStrike" cap="none">
              <a:latin typeface="Arial"/>
              <a:ea typeface="Arial"/>
              <a:cs typeface="Arial"/>
              <a:sym typeface="Arial"/>
            </a:endParaRPr>
          </a:p>
        </p:txBody>
      </p:sp>
      <p:sp>
        <p:nvSpPr>
          <p:cNvPr id="538" name="Google Shape;538;p80"/>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Subclasses should inherit only what we need.</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1"/>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fontScale="90000"/>
          </a:bodyPr>
          <a:lstStyle/>
          <a:p>
            <a:pPr marL="0" marR="0" lvl="0" indent="0" algn="l" rtl="0">
              <a:lnSpc>
                <a:spcPct val="100000"/>
              </a:lnSpc>
              <a:spcBef>
                <a:spcPts val="0"/>
              </a:spcBef>
              <a:spcAft>
                <a:spcPts val="0"/>
              </a:spcAft>
              <a:buClr>
                <a:srgbClr val="424242"/>
              </a:buClr>
              <a:buSzPct val="100000"/>
              <a:buFont typeface="Maven Pro"/>
              <a:buNone/>
            </a:pPr>
            <a:r>
              <a:rPr lang="en" sz="2800" b="1" i="0" u="none" strike="noStrike" cap="none">
                <a:solidFill>
                  <a:srgbClr val="424242"/>
                </a:solidFill>
                <a:latin typeface="Maven Pro"/>
                <a:ea typeface="Maven Pro"/>
                <a:cs typeface="Maven Pro"/>
                <a:sym typeface="Maven Pro"/>
              </a:rPr>
              <a:t>Alternative Classes with Different Interfaces :</a:t>
            </a:r>
            <a:endParaRPr sz="2800" b="0" i="0" u="none" strike="noStrike" cap="none">
              <a:latin typeface="Arial"/>
              <a:ea typeface="Arial"/>
              <a:cs typeface="Arial"/>
              <a:sym typeface="Arial"/>
            </a:endParaRPr>
          </a:p>
        </p:txBody>
      </p:sp>
      <p:sp>
        <p:nvSpPr>
          <p:cNvPr id="544" name="Google Shape;544;p81"/>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Two classes perform identical functions but have different method names or the method signature</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2"/>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Reasons for the Problem :</a:t>
            </a:r>
            <a:endParaRPr sz="2800" b="0" i="0" u="none" strike="noStrike" cap="none">
              <a:latin typeface="Arial"/>
              <a:ea typeface="Arial"/>
              <a:cs typeface="Arial"/>
              <a:sym typeface="Arial"/>
            </a:endParaRPr>
          </a:p>
        </p:txBody>
      </p:sp>
      <p:sp>
        <p:nvSpPr>
          <p:cNvPr id="550" name="Google Shape;550;p82"/>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32000" marR="0" lvl="0" indent="-343050" algn="l" rtl="0">
              <a:lnSpc>
                <a:spcPct val="115000"/>
              </a:lnSpc>
              <a:spcBef>
                <a:spcPts val="0"/>
              </a:spcBef>
              <a:spcAft>
                <a:spcPts val="0"/>
              </a:spcAft>
              <a:buClr>
                <a:schemeClr val="dk1"/>
              </a:buClr>
              <a:buSzPts val="1155"/>
              <a:buFont typeface="Noto Sans Symbols"/>
              <a:buChar char="●"/>
            </a:pPr>
            <a:r>
              <a:rPr lang="en" sz="2200" b="0" i="0" u="none" strike="noStrike" cap="none">
                <a:solidFill>
                  <a:schemeClr val="dk1"/>
                </a:solidFill>
                <a:latin typeface="Nunito"/>
                <a:ea typeface="Nunito"/>
                <a:cs typeface="Nunito"/>
                <a:sym typeface="Nunito"/>
              </a:rPr>
              <a:t>Such situation arises mostly when there is lack of communication between team members who end up developing similar classes, or when the developer fails to check the available classes so he didn’t know that a functionally equivalent class already existed.</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3"/>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How to fix it ?</a:t>
            </a:r>
            <a:endParaRPr sz="2900" b="0" i="0" u="none" strike="noStrike" cap="none">
              <a:latin typeface="Arial"/>
              <a:ea typeface="Arial"/>
              <a:cs typeface="Arial"/>
              <a:sym typeface="Arial"/>
            </a:endParaRPr>
          </a:p>
        </p:txBody>
      </p:sp>
      <p:sp>
        <p:nvSpPr>
          <p:cNvPr id="556" name="Google Shape;556;p83"/>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457200" marR="0" lvl="0" indent="-368250" algn="l" rtl="0">
              <a:lnSpc>
                <a:spcPct val="115000"/>
              </a:lnSpc>
              <a:spcBef>
                <a:spcPts val="0"/>
              </a:spcBef>
              <a:spcAft>
                <a:spcPts val="0"/>
              </a:spcAft>
              <a:buClr>
                <a:schemeClr val="dk1"/>
              </a:buClr>
              <a:buSzPts val="2200"/>
              <a:buFont typeface="Nunito"/>
              <a:buChar char="-"/>
            </a:pPr>
            <a:r>
              <a:rPr lang="en" sz="2200" b="0" i="0" u="none" strike="noStrike" cap="none">
                <a:solidFill>
                  <a:schemeClr val="dk1"/>
                </a:solidFill>
                <a:latin typeface="Nunito"/>
                <a:ea typeface="Nunito"/>
                <a:cs typeface="Nunito"/>
                <a:sym typeface="Nunito"/>
              </a:rPr>
              <a:t>Thus one solution is to create an abstract class or an interface, and let these classes extend or implement it .</a:t>
            </a:r>
            <a:endParaRPr sz="2200" b="0" i="0" u="none" strike="noStrike" cap="none">
              <a:solidFill>
                <a:schemeClr val="dk1"/>
              </a:solidFill>
              <a:latin typeface="Nunito"/>
              <a:ea typeface="Nunito"/>
              <a:cs typeface="Nunito"/>
              <a:sym typeface="Nunito"/>
            </a:endParaRPr>
          </a:p>
          <a:p>
            <a:pPr marL="0" marR="0" lvl="0" indent="0" algn="l" rtl="0">
              <a:lnSpc>
                <a:spcPct val="115000"/>
              </a:lnSpc>
              <a:spcBef>
                <a:spcPts val="0"/>
              </a:spcBef>
              <a:spcAft>
                <a:spcPts val="0"/>
              </a:spcAft>
              <a:buNone/>
            </a:pPr>
            <a:endParaRPr sz="2200">
              <a:solidFill>
                <a:schemeClr val="dk1"/>
              </a:solidFill>
              <a:latin typeface="Nunito"/>
              <a:ea typeface="Nunito"/>
              <a:cs typeface="Nunito"/>
              <a:sym typeface="Nunito"/>
            </a:endParaRPr>
          </a:p>
          <a:p>
            <a:pPr marL="457200" marR="0" lvl="0" indent="-368250" algn="l" rtl="0">
              <a:lnSpc>
                <a:spcPct val="115000"/>
              </a:lnSpc>
              <a:spcBef>
                <a:spcPts val="0"/>
              </a:spcBef>
              <a:spcAft>
                <a:spcPts val="0"/>
              </a:spcAft>
              <a:buClr>
                <a:schemeClr val="dk1"/>
              </a:buClr>
              <a:buSzPts val="2200"/>
              <a:buFont typeface="Nunito"/>
              <a:buChar char="-"/>
            </a:pPr>
            <a:r>
              <a:rPr lang="en" sz="2200" b="0" i="0" u="none" strike="noStrike" cap="none">
                <a:solidFill>
                  <a:schemeClr val="dk1"/>
                </a:solidFill>
                <a:latin typeface="Nunito"/>
                <a:ea typeface="Nunito"/>
                <a:cs typeface="Nunito"/>
                <a:sym typeface="Nunito"/>
              </a:rPr>
              <a:t>The point is to group and link related classes so they’re not entirely disconnected.</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84"/>
          <p:cNvPicPr preferRelativeResize="0"/>
          <p:nvPr/>
        </p:nvPicPr>
        <p:blipFill rotWithShape="1">
          <a:blip r:embed="rId3">
            <a:alphaModFix/>
          </a:blip>
          <a:srcRect/>
          <a:stretch/>
        </p:blipFill>
        <p:spPr>
          <a:xfrm>
            <a:off x="1047960" y="1619640"/>
            <a:ext cx="7410240" cy="24951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85"/>
          <p:cNvPicPr preferRelativeResize="0"/>
          <p:nvPr/>
        </p:nvPicPr>
        <p:blipFill rotWithShape="1">
          <a:blip r:embed="rId3">
            <a:alphaModFix/>
          </a:blip>
          <a:srcRect/>
          <a:stretch/>
        </p:blipFill>
        <p:spPr>
          <a:xfrm>
            <a:off x="914400" y="1514880"/>
            <a:ext cx="7857720" cy="30571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6"/>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Note That :</a:t>
            </a:r>
            <a:endParaRPr sz="2800" b="0" i="0" u="none" strike="noStrike" cap="none">
              <a:latin typeface="Arial"/>
              <a:ea typeface="Arial"/>
              <a:cs typeface="Arial"/>
              <a:sym typeface="Arial"/>
            </a:endParaRPr>
          </a:p>
        </p:txBody>
      </p:sp>
      <p:sp>
        <p:nvSpPr>
          <p:cNvPr id="572" name="Google Shape;572;p86"/>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There would be other times when only a part of the classes are similar, leading to usage of </a:t>
            </a:r>
            <a:r>
              <a:rPr lang="en" sz="2200" b="1" i="0" u="none" strike="noStrike" cap="none">
                <a:solidFill>
                  <a:schemeClr val="dk1"/>
                </a:solidFill>
                <a:latin typeface="Nunito"/>
                <a:ea typeface="Nunito"/>
                <a:cs typeface="Nunito"/>
                <a:sym typeface="Nunito"/>
              </a:rPr>
              <a:t>Extract SuperClass.</a:t>
            </a:r>
            <a:endParaRPr sz="2200" b="1" i="0" u="none" strike="noStrike" cap="none">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7"/>
          <p:cNvSpPr txBox="1">
            <a:spLocks noGrp="1"/>
          </p:cNvSpPr>
          <p:nvPr>
            <p:ph type="body" idx="4294967295"/>
          </p:nvPr>
        </p:nvSpPr>
        <p:spPr>
          <a:xfrm>
            <a:off x="1056600" y="1600200"/>
            <a:ext cx="7029720" cy="3536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But we can’t always bring two different implementations under one roof. Sometimes it doesn’t make sense to bring these classes together. In that case, just remove one and keep the other .</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ct val="100000"/>
              <a:buFont typeface="Maven Pro"/>
              <a:buNone/>
            </a:pPr>
            <a:r>
              <a:rPr lang="en" sz="2800" b="1" i="0" u="none" strike="noStrike" cap="none">
                <a:solidFill>
                  <a:srgbClr val="424242"/>
                </a:solidFill>
                <a:latin typeface="Maven Pro"/>
                <a:ea typeface="Maven Pro"/>
                <a:cs typeface="Maven Pro"/>
                <a:sym typeface="Maven Pro"/>
              </a:rPr>
              <a:t>Not only you will fail in your exam.</a:t>
            </a:r>
            <a:endParaRPr sz="2800" b="0" i="0" u="none" strike="noStrike" cap="none">
              <a:latin typeface="Arial"/>
              <a:ea typeface="Arial"/>
              <a:cs typeface="Arial"/>
              <a:sym typeface="Arial"/>
            </a:endParaRPr>
          </a:p>
          <a:p>
            <a:pPr marL="0" marR="0" lvl="0" indent="0" algn="l" rtl="0">
              <a:lnSpc>
                <a:spcPct val="100000"/>
              </a:lnSpc>
              <a:spcBef>
                <a:spcPts val="0"/>
              </a:spcBef>
              <a:spcAft>
                <a:spcPts val="0"/>
              </a:spcAft>
              <a:buSzPct val="100000"/>
              <a:buFont typeface="Arial"/>
              <a:buNone/>
            </a:pPr>
            <a:endParaRPr sz="2800" b="0" i="0" u="none" strike="noStrike" cap="none">
              <a:latin typeface="Arial"/>
              <a:ea typeface="Arial"/>
              <a:cs typeface="Arial"/>
              <a:sym typeface="Arial"/>
            </a:endParaRPr>
          </a:p>
          <a:p>
            <a:pPr marL="0" marR="0" lvl="0" indent="0" algn="l" rtl="0">
              <a:lnSpc>
                <a:spcPct val="100000"/>
              </a:lnSpc>
              <a:spcBef>
                <a:spcPts val="0"/>
              </a:spcBef>
              <a:spcAft>
                <a:spcPts val="0"/>
              </a:spcAft>
              <a:buSzPct val="100000"/>
              <a:buFont typeface="Arial"/>
              <a:buNone/>
            </a:pPr>
            <a:endParaRPr sz="2800" b="0" i="0" u="none" strike="noStrike" cap="none">
              <a:latin typeface="Arial"/>
              <a:ea typeface="Arial"/>
              <a:cs typeface="Arial"/>
              <a:sym typeface="Arial"/>
            </a:endParaRPr>
          </a:p>
          <a:p>
            <a:pPr marL="0" marR="0" lvl="0" indent="0" algn="l" rtl="0">
              <a:lnSpc>
                <a:spcPct val="100000"/>
              </a:lnSpc>
              <a:spcBef>
                <a:spcPts val="0"/>
              </a:spcBef>
              <a:spcAft>
                <a:spcPts val="0"/>
              </a:spcAft>
              <a:buSzPct val="100000"/>
              <a:buFont typeface="Arial"/>
              <a:buNone/>
            </a:pPr>
            <a:endParaRPr sz="2800" b="0" i="0" u="none" strike="noStrike" cap="none">
              <a:latin typeface="Arial"/>
              <a:ea typeface="Arial"/>
              <a:cs typeface="Arial"/>
              <a:sym typeface="Arial"/>
            </a:endParaRPr>
          </a:p>
        </p:txBody>
      </p:sp>
      <p:pic>
        <p:nvPicPr>
          <p:cNvPr id="318" name="Google Shape;318;p43"/>
          <p:cNvPicPr preferRelativeResize="0"/>
          <p:nvPr/>
        </p:nvPicPr>
        <p:blipFill rotWithShape="1">
          <a:blip r:embed="rId3">
            <a:alphaModFix/>
          </a:blip>
          <a:srcRect/>
          <a:stretch/>
        </p:blipFill>
        <p:spPr>
          <a:xfrm>
            <a:off x="2190600" y="1856520"/>
            <a:ext cx="4761720" cy="247572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8"/>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Example Code Smell :</a:t>
            </a:r>
            <a:endParaRPr sz="2800" b="0" i="0" u="none" strike="noStrike" cap="none">
              <a:latin typeface="Arial"/>
              <a:ea typeface="Arial"/>
              <a:cs typeface="Arial"/>
              <a:sym typeface="Arial"/>
            </a:endParaRPr>
          </a:p>
        </p:txBody>
      </p:sp>
      <p:sp>
        <p:nvSpPr>
          <p:cNvPr id="583" name="Google Shape;583;p88"/>
          <p:cNvSpPr txBox="1"/>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200" b="0" strike="noStrike">
                <a:solidFill>
                  <a:schemeClr val="dk1"/>
                </a:solidFill>
                <a:latin typeface="Nunito"/>
                <a:ea typeface="Nunito"/>
                <a:cs typeface="Nunito"/>
                <a:sym typeface="Nunito"/>
              </a:rPr>
              <a:t>For example, we have a requirement about displaying the price in dollars, and in the customer’s local currency if they are not based in the US. And we have our old code:</a:t>
            </a:r>
            <a:endParaRPr sz="2200" b="0"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89"/>
          <p:cNvPicPr preferRelativeResize="0"/>
          <p:nvPr/>
        </p:nvPicPr>
        <p:blipFill rotWithShape="1">
          <a:blip r:embed="rId3">
            <a:alphaModFix/>
          </a:blip>
          <a:srcRect/>
          <a:stretch/>
        </p:blipFill>
        <p:spPr>
          <a:xfrm>
            <a:off x="1345580" y="52039"/>
            <a:ext cx="6266986" cy="50914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Continue :</a:t>
            </a:r>
            <a:endParaRPr sz="2800" b="0" i="0" u="none" strike="noStrike" cap="none">
              <a:latin typeface="Arial"/>
              <a:ea typeface="Arial"/>
              <a:cs typeface="Arial"/>
              <a:sym typeface="Arial"/>
            </a:endParaRPr>
          </a:p>
        </p:txBody>
      </p:sp>
      <p:sp>
        <p:nvSpPr>
          <p:cNvPr id="594" name="Google Shape;594;p90"/>
          <p:cNvSpPr txBox="1"/>
          <p:nvPr/>
        </p:nvSpPr>
        <p:spPr>
          <a:xfrm>
            <a:off x="452261" y="1469169"/>
            <a:ext cx="8239478" cy="3467104"/>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 sz="2200" b="1" strike="noStrike" dirty="0">
                <a:solidFill>
                  <a:schemeClr val="dk1"/>
                </a:solidFill>
                <a:latin typeface="Nunito"/>
                <a:ea typeface="Nunito"/>
                <a:cs typeface="Nunito"/>
                <a:sym typeface="Nunito"/>
              </a:rPr>
              <a:t>SimpleCurrencyConverter</a:t>
            </a:r>
            <a:r>
              <a:rPr lang="en" sz="2200" b="0" strike="noStrike" dirty="0">
                <a:solidFill>
                  <a:schemeClr val="dk1"/>
                </a:solidFill>
                <a:latin typeface="Nunito"/>
                <a:ea typeface="Nunito"/>
                <a:cs typeface="Nunito"/>
                <a:sym typeface="Nunito"/>
              </a:rPr>
              <a:t> and </a:t>
            </a:r>
            <a:r>
              <a:rPr lang="en" sz="2200" b="1" strike="noStrike" dirty="0">
                <a:solidFill>
                  <a:schemeClr val="dk1"/>
                </a:solidFill>
                <a:latin typeface="Nunito"/>
                <a:ea typeface="Nunito"/>
                <a:cs typeface="Nunito"/>
                <a:sym typeface="Nunito"/>
              </a:rPr>
              <a:t>CheckoutHanlder</a:t>
            </a:r>
            <a:r>
              <a:rPr lang="en" sz="2200" b="0" strike="noStrike" dirty="0">
                <a:solidFill>
                  <a:schemeClr val="dk1"/>
                </a:solidFill>
                <a:latin typeface="Nunito"/>
                <a:ea typeface="Nunito"/>
                <a:cs typeface="Nunito"/>
                <a:sym typeface="Nunito"/>
              </a:rPr>
              <a:t> have the same implementation about converting currency. In this case, we will not use common abstract class or interface for two classes as it would not make sense.</a:t>
            </a:r>
            <a:endParaRPr sz="2200" b="0" strike="noStrike" dirty="0">
              <a:solidFill>
                <a:schemeClr val="dk1"/>
              </a:solidFill>
              <a:latin typeface="Arial"/>
              <a:ea typeface="Arial"/>
              <a:cs typeface="Arial"/>
              <a:sym typeface="Arial"/>
            </a:endParaRPr>
          </a:p>
          <a:p>
            <a:pPr marL="0" marR="0" lvl="0" indent="0" algn="l" rtl="0">
              <a:spcBef>
                <a:spcPts val="0"/>
              </a:spcBef>
              <a:spcAft>
                <a:spcPts val="0"/>
              </a:spcAft>
              <a:buNone/>
            </a:pPr>
            <a:endParaRPr sz="2200" b="0" strike="noStrike" dirty="0">
              <a:solidFill>
                <a:schemeClr val="dk1"/>
              </a:solidFill>
              <a:latin typeface="Arial"/>
              <a:ea typeface="Arial"/>
              <a:cs typeface="Arial"/>
              <a:sym typeface="Arial"/>
            </a:endParaRPr>
          </a:p>
          <a:p>
            <a:pPr marL="0" marR="0" lvl="0" indent="0" algn="l" rtl="0">
              <a:spcBef>
                <a:spcPts val="0"/>
              </a:spcBef>
              <a:spcAft>
                <a:spcPts val="0"/>
              </a:spcAft>
              <a:buNone/>
            </a:pPr>
            <a:r>
              <a:rPr lang="en" sz="2200" b="0" strike="noStrike" dirty="0">
                <a:solidFill>
                  <a:schemeClr val="dk1"/>
                </a:solidFill>
                <a:latin typeface="Nunito"/>
                <a:ea typeface="Nunito"/>
                <a:cs typeface="Nunito"/>
                <a:sym typeface="Nunito"/>
              </a:rPr>
              <a:t>So we’re going to keep our dedicated </a:t>
            </a:r>
            <a:r>
              <a:rPr lang="en" sz="2200" b="1" strike="noStrike" dirty="0">
                <a:solidFill>
                  <a:schemeClr val="dk1"/>
                </a:solidFill>
                <a:latin typeface="Nunito"/>
                <a:ea typeface="Nunito"/>
                <a:cs typeface="Nunito"/>
                <a:sym typeface="Nunito"/>
              </a:rPr>
              <a:t>SimpleCurrencyConverter</a:t>
            </a:r>
            <a:r>
              <a:rPr lang="en" sz="2200" b="0" strike="noStrike" dirty="0">
                <a:solidFill>
                  <a:schemeClr val="dk1"/>
                </a:solidFill>
                <a:latin typeface="Nunito"/>
                <a:ea typeface="Nunito"/>
                <a:cs typeface="Nunito"/>
                <a:sym typeface="Nunito"/>
              </a:rPr>
              <a:t> class, and remove the method from our </a:t>
            </a:r>
            <a:r>
              <a:rPr lang="en" sz="2200" b="1" strike="noStrike" dirty="0">
                <a:solidFill>
                  <a:schemeClr val="dk1"/>
                </a:solidFill>
                <a:latin typeface="Nunito"/>
                <a:ea typeface="Nunito"/>
                <a:cs typeface="Nunito"/>
                <a:sym typeface="Nunito"/>
              </a:rPr>
              <a:t>CheckoutHanlder</a:t>
            </a:r>
            <a:r>
              <a:rPr lang="en" sz="2200" b="0" strike="noStrike" dirty="0">
                <a:solidFill>
                  <a:schemeClr val="dk1"/>
                </a:solidFill>
                <a:latin typeface="Nunito"/>
                <a:ea typeface="Nunito"/>
                <a:cs typeface="Nunito"/>
                <a:sym typeface="Nunito"/>
              </a:rPr>
              <a:t> class. Then, we need to replace that method with the only implementation remaining.</a:t>
            </a:r>
            <a:endParaRPr sz="2200" b="0" strike="noStrike" dirty="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1"/>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900"/>
              <a:buFont typeface="Maven Pro"/>
              <a:buNone/>
            </a:pPr>
            <a:r>
              <a:rPr lang="en" sz="2900" b="1" i="0" u="none" strike="noStrike" cap="none">
                <a:solidFill>
                  <a:srgbClr val="424242"/>
                </a:solidFill>
                <a:latin typeface="Maven Pro"/>
                <a:ea typeface="Maven Pro"/>
                <a:cs typeface="Maven Pro"/>
                <a:sym typeface="Maven Pro"/>
              </a:rPr>
              <a:t>Thinking Question ..</a:t>
            </a:r>
            <a:endParaRPr sz="2900" b="0" i="0" u="none" strike="noStrike" cap="none">
              <a:latin typeface="Arial"/>
              <a:ea typeface="Arial"/>
              <a:cs typeface="Arial"/>
              <a:sym typeface="Arial"/>
            </a:endParaRPr>
          </a:p>
        </p:txBody>
      </p:sp>
      <p:pic>
        <p:nvPicPr>
          <p:cNvPr id="600" name="Google Shape;600;p91"/>
          <p:cNvPicPr preferRelativeResize="0"/>
          <p:nvPr/>
        </p:nvPicPr>
        <p:blipFill rotWithShape="1">
          <a:blip r:embed="rId3">
            <a:alphaModFix/>
          </a:blip>
          <a:srcRect/>
          <a:stretch/>
        </p:blipFill>
        <p:spPr>
          <a:xfrm>
            <a:off x="3543480" y="1461960"/>
            <a:ext cx="2056680" cy="22186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2"/>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0"/>
              </a:spcAft>
              <a:buClr>
                <a:srgbClr val="424242"/>
              </a:buClr>
              <a:buSzPts val="2920"/>
              <a:buFont typeface="Maven Pro"/>
              <a:buNone/>
            </a:pPr>
            <a:r>
              <a:rPr lang="en" sz="2920" b="1" i="0" u="none" strike="noStrike" cap="none">
                <a:solidFill>
                  <a:srgbClr val="424242"/>
                </a:solidFill>
                <a:latin typeface="Maven Pro"/>
                <a:ea typeface="Maven Pro"/>
                <a:cs typeface="Maven Pro"/>
                <a:sym typeface="Maven Pro"/>
              </a:rPr>
              <a:t>Why We Remove the Method from CheckoutHandler Class not SimpleCurrencyConverter Class ?</a:t>
            </a:r>
            <a:endParaRPr sz="2920" b="0" i="0" u="none" strike="noStrike" cap="none">
              <a:latin typeface="Arial"/>
              <a:ea typeface="Arial"/>
              <a:cs typeface="Arial"/>
              <a:sym typeface="Arial"/>
            </a:endParaRPr>
          </a:p>
        </p:txBody>
      </p:sp>
      <p:pic>
        <p:nvPicPr>
          <p:cNvPr id="606" name="Google Shape;606;p92"/>
          <p:cNvPicPr preferRelativeResize="0"/>
          <p:nvPr/>
        </p:nvPicPr>
        <p:blipFill rotWithShape="1">
          <a:blip r:embed="rId3">
            <a:alphaModFix/>
          </a:blip>
          <a:srcRect/>
          <a:stretch/>
        </p:blipFill>
        <p:spPr>
          <a:xfrm>
            <a:off x="3088440" y="2487960"/>
            <a:ext cx="2855160" cy="20840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3"/>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Single Responsibility Principle !!</a:t>
            </a:r>
            <a:endParaRPr sz="2900" b="0" i="0" u="none" strike="noStrike" cap="none">
              <a:latin typeface="Arial"/>
              <a:ea typeface="Arial"/>
              <a:cs typeface="Arial"/>
              <a:sym typeface="Arial"/>
            </a:endParaRPr>
          </a:p>
        </p:txBody>
      </p:sp>
      <p:pic>
        <p:nvPicPr>
          <p:cNvPr id="612" name="Google Shape;612;p93"/>
          <p:cNvPicPr preferRelativeResize="0"/>
          <p:nvPr/>
        </p:nvPicPr>
        <p:blipFill rotWithShape="1">
          <a:blip r:embed="rId3">
            <a:alphaModFix/>
          </a:blip>
          <a:srcRect/>
          <a:stretch/>
        </p:blipFill>
        <p:spPr>
          <a:xfrm>
            <a:off x="2633040" y="1600200"/>
            <a:ext cx="3310560" cy="33105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4"/>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Benefits :</a:t>
            </a:r>
            <a:endParaRPr sz="2800" b="0" i="0" u="none" strike="noStrike" cap="none">
              <a:latin typeface="Arial"/>
              <a:ea typeface="Arial"/>
              <a:cs typeface="Arial"/>
              <a:sym typeface="Arial"/>
            </a:endParaRPr>
          </a:p>
        </p:txBody>
      </p:sp>
      <p:sp>
        <p:nvSpPr>
          <p:cNvPr id="618" name="Google Shape;618;p94"/>
          <p:cNvSpPr txBox="1">
            <a:spLocks noGrp="1"/>
          </p:cNvSpPr>
          <p:nvPr>
            <p:ph type="body" idx="4294967295"/>
          </p:nvPr>
        </p:nvSpPr>
        <p:spPr>
          <a:xfrm>
            <a:off x="691375" y="1524000"/>
            <a:ext cx="7917365" cy="3006960"/>
          </a:xfrm>
          <a:prstGeom prst="rect">
            <a:avLst/>
          </a:prstGeom>
          <a:noFill/>
          <a:ln>
            <a:noFill/>
          </a:ln>
        </p:spPr>
        <p:txBody>
          <a:bodyPr spcFirstLastPara="1" wrap="square" lIns="0" tIns="91425" rIns="0" bIns="91425" anchor="t" anchorCtr="0">
            <a:normAutofit fontScale="92500"/>
          </a:bodyPr>
          <a:lstStyle/>
          <a:p>
            <a:pPr marL="432000" marR="0" lvl="0" indent="-343050" algn="l" rtl="0">
              <a:lnSpc>
                <a:spcPct val="115000"/>
              </a:lnSpc>
              <a:spcBef>
                <a:spcPts val="0"/>
              </a:spcBef>
              <a:spcAft>
                <a:spcPts val="0"/>
              </a:spcAft>
              <a:buClr>
                <a:schemeClr val="dk1"/>
              </a:buClr>
              <a:buSzPts val="1155"/>
              <a:buFont typeface="Noto Sans Symbols"/>
              <a:buChar char="●"/>
            </a:pPr>
            <a:r>
              <a:rPr lang="en" sz="2800" b="0" i="0" u="none" strike="noStrike" cap="none" dirty="0">
                <a:solidFill>
                  <a:schemeClr val="dk1"/>
                </a:solidFill>
                <a:latin typeface="Nunito"/>
                <a:ea typeface="Nunito"/>
                <a:cs typeface="Nunito"/>
                <a:sym typeface="Nunito"/>
              </a:rPr>
              <a:t>You get rid of unnecessary duplicated code.</a:t>
            </a:r>
            <a:endParaRPr sz="2800" b="0" i="0" u="none" strike="noStrike" cap="none" dirty="0">
              <a:solidFill>
                <a:schemeClr val="dk1"/>
              </a:solidFill>
              <a:latin typeface="Arial"/>
              <a:ea typeface="Arial"/>
              <a:cs typeface="Arial"/>
              <a:sym typeface="Arial"/>
            </a:endParaRPr>
          </a:p>
          <a:p>
            <a:pPr marL="432000" marR="0" lvl="0" indent="-343050" algn="l" rtl="0">
              <a:lnSpc>
                <a:spcPct val="115000"/>
              </a:lnSpc>
              <a:spcBef>
                <a:spcPts val="1199"/>
              </a:spcBef>
              <a:spcAft>
                <a:spcPts val="0"/>
              </a:spcAft>
              <a:buClr>
                <a:schemeClr val="dk1"/>
              </a:buClr>
              <a:buSzPts val="1155"/>
              <a:buFont typeface="Noto Sans Symbols"/>
              <a:buChar char="●"/>
            </a:pPr>
            <a:r>
              <a:rPr lang="en" sz="2800" b="0" i="0" u="none" strike="noStrike" cap="none" dirty="0">
                <a:solidFill>
                  <a:schemeClr val="dk1"/>
                </a:solidFill>
                <a:latin typeface="Nunito"/>
                <a:ea typeface="Nunito"/>
                <a:cs typeface="Nunito"/>
                <a:sym typeface="Nunito"/>
              </a:rPr>
              <a:t>Code becomes more readable and understandable (you no longer have to guess the reason for creation of a second class performing the exact same functions as the first one).</a:t>
            </a:r>
            <a:endParaRPr sz="2800" b="0" i="0" u="none" strike="noStrike" cap="none" dirty="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5"/>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Wrapping up</a:t>
            </a:r>
            <a:endParaRPr sz="2900" b="0" i="0" u="none" strike="noStrike" cap="none">
              <a:latin typeface="Arial"/>
              <a:ea typeface="Arial"/>
              <a:cs typeface="Arial"/>
              <a:sym typeface="Arial"/>
            </a:endParaRPr>
          </a:p>
        </p:txBody>
      </p:sp>
      <p:sp>
        <p:nvSpPr>
          <p:cNvPr id="624" name="Google Shape;624;p95"/>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Autofit/>
          </a:bodyPr>
          <a:lstStyle/>
          <a:p>
            <a:pPr marL="0" marR="0" lvl="0" indent="0" algn="l" rtl="0">
              <a:lnSpc>
                <a:spcPct val="115000"/>
              </a:lnSpc>
              <a:spcBef>
                <a:spcPts val="0"/>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Conditional complexity should be replaced with   polymorphism or delegation and the strategy pattern.</a:t>
            </a:r>
            <a:endParaRPr sz="2200" b="0" i="0" u="none" strike="noStrike" cap="none">
              <a:solidFill>
                <a:schemeClr val="dk1"/>
              </a:solidFill>
              <a:latin typeface="Arial"/>
              <a:ea typeface="Arial"/>
              <a:cs typeface="Arial"/>
              <a:sym typeface="Arial"/>
            </a:endParaRPr>
          </a:p>
          <a:p>
            <a:pPr marL="0" marR="0" lvl="0" indent="0" algn="l" rtl="0">
              <a:lnSpc>
                <a:spcPct val="115000"/>
              </a:lnSpc>
              <a:spcBef>
                <a:spcPts val="1199"/>
              </a:spcBef>
              <a:spcAft>
                <a:spcPts val="0"/>
              </a:spcAft>
              <a:buClr>
                <a:srgbClr val="424242"/>
              </a:buClr>
              <a:buSzPts val="1900"/>
              <a:buFont typeface="Nunito"/>
              <a:buNone/>
            </a:pPr>
            <a:r>
              <a:rPr lang="en" sz="2200" b="0" i="0" u="none" strike="noStrike" cap="none">
                <a:solidFill>
                  <a:schemeClr val="dk1"/>
                </a:solidFill>
                <a:latin typeface="Nunito"/>
                <a:ea typeface="Nunito"/>
                <a:cs typeface="Nunito"/>
                <a:sym typeface="Nunito"/>
              </a:rPr>
              <a:t>- Avoid temporary fields –&gt; to solve this, we can move them and the related method to a dedicated class where they would be initialized all the time, so they would have data all the time.</a:t>
            </a:r>
            <a:endParaRPr sz="2200" b="0" i="0" u="none" strike="noStrike" cap="non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6"/>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000000"/>
              </a:buClr>
              <a:buSzPts val="2900"/>
              <a:buFont typeface="Arial"/>
              <a:buNone/>
            </a:pPr>
            <a:r>
              <a:rPr lang="en" sz="2900" b="1" i="0" u="none" strike="noStrike" cap="none">
                <a:solidFill>
                  <a:srgbClr val="000000"/>
                </a:solidFill>
                <a:latin typeface="Arial"/>
                <a:ea typeface="Arial"/>
                <a:cs typeface="Arial"/>
                <a:sym typeface="Arial"/>
              </a:rPr>
              <a:t>Wrapping up</a:t>
            </a:r>
            <a:endParaRPr sz="2900" b="0" i="0" u="none" strike="noStrike" cap="none">
              <a:latin typeface="Arial"/>
              <a:ea typeface="Arial"/>
              <a:cs typeface="Arial"/>
              <a:sym typeface="Arial"/>
            </a:endParaRPr>
          </a:p>
        </p:txBody>
      </p:sp>
      <p:sp>
        <p:nvSpPr>
          <p:cNvPr id="630" name="Google Shape;630;p96"/>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2800" b="0" i="0" u="none" strike="noStrike" cap="none" dirty="0">
                <a:solidFill>
                  <a:schemeClr val="dk1"/>
                </a:solidFill>
                <a:latin typeface="Nunito"/>
                <a:ea typeface="Nunito"/>
                <a:cs typeface="Nunito"/>
                <a:sym typeface="Nunito"/>
              </a:rPr>
              <a:t>- Subclasses should inherit only what they need.</a:t>
            </a:r>
            <a:endParaRPr sz="2800" b="0" i="0" u="none" strike="noStrike" cap="none" dirty="0">
              <a:solidFill>
                <a:schemeClr val="dk1"/>
              </a:solidFill>
              <a:latin typeface="Arial"/>
              <a:ea typeface="Arial"/>
              <a:cs typeface="Arial"/>
              <a:sym typeface="Arial"/>
            </a:endParaRPr>
          </a:p>
          <a:p>
            <a:pPr marL="0" marR="0" lvl="0" indent="0" algn="l" rtl="0">
              <a:lnSpc>
                <a:spcPct val="115000"/>
              </a:lnSpc>
              <a:spcBef>
                <a:spcPts val="1199"/>
              </a:spcBef>
              <a:spcAft>
                <a:spcPts val="0"/>
              </a:spcAft>
              <a:buClr>
                <a:srgbClr val="424242"/>
              </a:buClr>
              <a:buSzPts val="1900"/>
              <a:buFont typeface="Nunito"/>
              <a:buNone/>
            </a:pPr>
            <a:r>
              <a:rPr lang="en" sz="2800" b="0" i="0" u="none" strike="noStrike" cap="none" dirty="0">
                <a:solidFill>
                  <a:schemeClr val="dk1"/>
                </a:solidFill>
                <a:latin typeface="Nunito"/>
                <a:ea typeface="Nunito"/>
                <a:cs typeface="Nunito"/>
                <a:sym typeface="Nunito"/>
              </a:rPr>
              <a:t>- Keep a single solution for one task.</a:t>
            </a:r>
            <a:endParaRPr sz="2800" b="0" i="0" u="none" strike="noStrike" cap="none" dirty="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8" name="Google Shape;638;p97"/>
          <p:cNvPicPr preferRelativeResize="0"/>
          <p:nvPr/>
        </p:nvPicPr>
        <p:blipFill rotWithShape="1">
          <a:blip r:embed="rId3">
            <a:alphaModFix/>
          </a:blip>
          <a:srcRect/>
          <a:stretch/>
        </p:blipFill>
        <p:spPr>
          <a:xfrm>
            <a:off x="572429" y="468351"/>
            <a:ext cx="7857893" cy="41556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fontScale="90000"/>
          </a:bodyPr>
          <a:lstStyle/>
          <a:p>
            <a:pPr marL="0" marR="0" lvl="0" indent="0" algn="l" rtl="0">
              <a:lnSpc>
                <a:spcPct val="100000"/>
              </a:lnSpc>
              <a:spcBef>
                <a:spcPts val="0"/>
              </a:spcBef>
              <a:spcAft>
                <a:spcPts val="0"/>
              </a:spcAft>
              <a:buClr>
                <a:srgbClr val="424242"/>
              </a:buClr>
              <a:buSzPct val="100000"/>
              <a:buFont typeface="Maven Pro"/>
              <a:buNone/>
            </a:pPr>
            <a:r>
              <a:rPr lang="en" sz="2800" b="1" i="0" u="none" strike="noStrike" cap="none">
                <a:solidFill>
                  <a:srgbClr val="424242"/>
                </a:solidFill>
                <a:latin typeface="Maven Pro"/>
                <a:ea typeface="Maven Pro"/>
                <a:cs typeface="Maven Pro"/>
                <a:sym typeface="Maven Pro"/>
              </a:rPr>
              <a:t>That will lead you to fall in Object Oriented Abuses :’)</a:t>
            </a:r>
            <a:endParaRPr sz="2800" b="0" i="0" u="none" strike="noStrike" cap="none">
              <a:latin typeface="Arial"/>
              <a:ea typeface="Arial"/>
              <a:cs typeface="Arial"/>
              <a:sym typeface="Arial"/>
            </a:endParaRPr>
          </a:p>
        </p:txBody>
      </p:sp>
      <p:pic>
        <p:nvPicPr>
          <p:cNvPr id="324" name="Google Shape;324;p44"/>
          <p:cNvPicPr preferRelativeResize="0"/>
          <p:nvPr/>
        </p:nvPicPr>
        <p:blipFill rotWithShape="1">
          <a:blip r:embed="rId3">
            <a:alphaModFix/>
          </a:blip>
          <a:srcRect/>
          <a:stretch/>
        </p:blipFill>
        <p:spPr>
          <a:xfrm>
            <a:off x="2384640" y="1598040"/>
            <a:ext cx="4374000" cy="324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8"/>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4000"/>
              <a:buFont typeface="Maven Pro"/>
              <a:buNone/>
            </a:pPr>
            <a:r>
              <a:rPr lang="en" sz="4000" b="1" i="0" u="none" strike="noStrike" cap="none">
                <a:solidFill>
                  <a:srgbClr val="424242"/>
                </a:solidFill>
                <a:latin typeface="Maven Pro"/>
                <a:ea typeface="Maven Pro"/>
                <a:cs typeface="Maven Pro"/>
                <a:sym typeface="Maven Pro"/>
              </a:rPr>
              <a:t>Any Questions !!</a:t>
            </a:r>
            <a:endParaRPr sz="4000" b="0" i="0" u="none" strike="noStrike" cap="none">
              <a:latin typeface="Arial"/>
              <a:ea typeface="Arial"/>
              <a:cs typeface="Arial"/>
              <a:sym typeface="Arial"/>
            </a:endParaRPr>
          </a:p>
        </p:txBody>
      </p:sp>
      <p:pic>
        <p:nvPicPr>
          <p:cNvPr id="644" name="Google Shape;644;p98"/>
          <p:cNvPicPr preferRelativeResize="0"/>
          <p:nvPr/>
        </p:nvPicPr>
        <p:blipFill rotWithShape="1">
          <a:blip r:embed="rId3">
            <a:alphaModFix/>
          </a:blip>
          <a:srcRect/>
          <a:stretch/>
        </p:blipFill>
        <p:spPr>
          <a:xfrm>
            <a:off x="2951640" y="1598040"/>
            <a:ext cx="3240000" cy="3240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00"/>
          <p:cNvSpPr/>
          <p:nvPr/>
        </p:nvSpPr>
        <p:spPr>
          <a:xfrm rot="2700000">
            <a:off x="459616" y="361324"/>
            <a:ext cx="809496" cy="946621"/>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4D2939"/>
              </a:gs>
              <a:gs pos="30000">
                <a:srgbClr val="4D2939"/>
              </a:gs>
              <a:gs pos="40000">
                <a:srgbClr val="754158"/>
              </a:gs>
              <a:gs pos="60000">
                <a:srgbClr val="4D2939"/>
              </a:gs>
              <a:gs pos="100000">
                <a:schemeClr val="dk2"/>
              </a:gs>
            </a:gsLst>
            <a:lin ang="599887"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656" name="Google Shape;656;p100"/>
          <p:cNvSpPr/>
          <p:nvPr/>
        </p:nvSpPr>
        <p:spPr>
          <a:xfrm rot="8100000">
            <a:off x="470015" y="621851"/>
            <a:ext cx="405172" cy="809920"/>
          </a:xfrm>
          <a:prstGeom prst="ellipse">
            <a:avLst/>
          </a:prstGeom>
          <a:gradFill>
            <a:gsLst>
              <a:gs pos="0">
                <a:srgbClr val="3E212F"/>
              </a:gs>
              <a:gs pos="50000">
                <a:srgbClr val="3E212F"/>
              </a:gs>
              <a:gs pos="100000">
                <a:srgbClr val="4D2939"/>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657" name="Google Shape;657;p100"/>
          <p:cNvSpPr/>
          <p:nvPr/>
        </p:nvSpPr>
        <p:spPr>
          <a:xfrm>
            <a:off x="1350602" y="1854641"/>
            <a:ext cx="270000" cy="270000"/>
          </a:xfrm>
          <a:prstGeom prst="ellipse">
            <a:avLst/>
          </a:prstGeom>
          <a:gradFill>
            <a:gsLst>
              <a:gs pos="0">
                <a:schemeClr val="dk2"/>
              </a:gs>
              <a:gs pos="60000">
                <a:schemeClr val="dk2"/>
              </a:gs>
              <a:gs pos="100000">
                <a:srgbClr val="B2718F"/>
              </a:gs>
            </a:gsLst>
            <a:path path="circle">
              <a:fillToRect l="100000" b="100000"/>
            </a:path>
            <a:tileRect t="-100000" r="-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nvGrpSpPr>
          <p:cNvPr id="658" name="Google Shape;658;p100"/>
          <p:cNvGrpSpPr/>
          <p:nvPr/>
        </p:nvGrpSpPr>
        <p:grpSpPr>
          <a:xfrm>
            <a:off x="968298" y="3224925"/>
            <a:ext cx="1562844" cy="1562844"/>
            <a:chOff x="4840714" y="3556951"/>
            <a:chExt cx="2083792" cy="2083792"/>
          </a:xfrm>
        </p:grpSpPr>
        <p:sp>
          <p:nvSpPr>
            <p:cNvPr id="659" name="Google Shape;659;p100"/>
            <p:cNvSpPr/>
            <p:nvPr/>
          </p:nvSpPr>
          <p:spPr>
            <a:xfrm rot="8100000" flipH="1">
              <a:off x="5006330" y="4192886"/>
              <a:ext cx="1851817" cy="925909"/>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660" name="Google Shape;660;p100"/>
            <p:cNvSpPr/>
            <p:nvPr/>
          </p:nvSpPr>
          <p:spPr>
            <a:xfrm rot="8100000" flipH="1">
              <a:off x="4956702" y="4051292"/>
              <a:ext cx="1851817" cy="109511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2718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661" name="Google Shape;661;p100"/>
            <p:cNvSpPr/>
            <p:nvPr/>
          </p:nvSpPr>
          <p:spPr>
            <a:xfrm rot="2700000" flipH="1">
              <a:off x="6040495" y="3601733"/>
              <a:ext cx="106915" cy="466690"/>
            </a:xfrm>
            <a:prstGeom prst="ellipse">
              <a:avLst/>
            </a:prstGeom>
            <a:solidFill>
              <a:srgbClr val="4D293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662" name="Google Shape;662;p100"/>
            <p:cNvSpPr/>
            <p:nvPr/>
          </p:nvSpPr>
          <p:spPr>
            <a:xfrm rot="2700000" flipH="1">
              <a:off x="5059469" y="4582759"/>
              <a:ext cx="106915" cy="466690"/>
            </a:xfrm>
            <a:prstGeom prst="ellipse">
              <a:avLst/>
            </a:prstGeom>
            <a:solidFill>
              <a:srgbClr val="4D293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grpSp>
      <p:sp>
        <p:nvSpPr>
          <p:cNvPr id="663" name="Google Shape;663;p100"/>
          <p:cNvSpPr/>
          <p:nvPr/>
        </p:nvSpPr>
        <p:spPr>
          <a:xfrm>
            <a:off x="0" y="0"/>
            <a:ext cx="9144000" cy="5143500"/>
          </a:xfrm>
          <a:prstGeom prst="rect">
            <a:avLst/>
          </a:prstGeom>
          <a:gradFill>
            <a:gsLst>
              <a:gs pos="0">
                <a:srgbClr val="F1F3FD"/>
              </a:gs>
              <a:gs pos="14000">
                <a:srgbClr val="FFFFFF"/>
              </a:gs>
              <a:gs pos="94000">
                <a:srgbClr val="EFE1E8"/>
              </a:gs>
              <a:gs pos="100000">
                <a:srgbClr val="DAB5C8"/>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pic>
        <p:nvPicPr>
          <p:cNvPr id="664" name="Google Shape;664;p100" descr="Wristwatch face"/>
          <p:cNvPicPr preferRelativeResize="0"/>
          <p:nvPr/>
        </p:nvPicPr>
        <p:blipFill rotWithShape="1">
          <a:blip r:embed="rId3">
            <a:alphaModFix/>
          </a:blip>
          <a:srcRect t="733" b="14992"/>
          <a:stretch/>
        </p:blipFill>
        <p:spPr>
          <a:xfrm>
            <a:off x="15" y="1"/>
            <a:ext cx="9144000" cy="51435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665" name="Google Shape;665;p100"/>
          <p:cNvSpPr/>
          <p:nvPr/>
        </p:nvSpPr>
        <p:spPr>
          <a:xfrm rot="10800000">
            <a:off x="3249300" y="-1"/>
            <a:ext cx="5894700" cy="5143500"/>
          </a:xfrm>
          <a:prstGeom prst="rect">
            <a:avLst/>
          </a:prstGeom>
          <a:gradFill>
            <a:gsLst>
              <a:gs pos="0">
                <a:srgbClr val="311B25">
                  <a:alpha val="0"/>
                </a:srgbClr>
              </a:gs>
              <a:gs pos="50000">
                <a:srgbClr val="311B25">
                  <a:alpha val="60000"/>
                </a:srgbClr>
              </a:gs>
              <a:gs pos="100000">
                <a:srgbClr val="311B25">
                  <a:alpha val="60000"/>
                </a:srgbClr>
              </a:gs>
            </a:gsLst>
            <a:lin ang="10800025"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
        <p:nvSpPr>
          <p:cNvPr id="666" name="Google Shape;666;p100"/>
          <p:cNvSpPr txBox="1">
            <a:spLocks noGrp="1"/>
          </p:cNvSpPr>
          <p:nvPr>
            <p:ph type="title"/>
          </p:nvPr>
        </p:nvSpPr>
        <p:spPr>
          <a:xfrm>
            <a:off x="6056710" y="411956"/>
            <a:ext cx="2674200" cy="2165400"/>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3600"/>
              <a:buFont typeface="Avenir"/>
              <a:buNone/>
            </a:pPr>
            <a:r>
              <a:rPr lang="en">
                <a:solidFill>
                  <a:schemeClr val="lt1"/>
                </a:solidFill>
                <a:latin typeface="Avenir"/>
                <a:ea typeface="Avenir"/>
                <a:cs typeface="Avenir"/>
                <a:sym typeface="Avenir"/>
              </a:rPr>
              <a:t>10 Minutes Break</a:t>
            </a:r>
            <a:endParaRPr/>
          </a:p>
        </p:txBody>
      </p:sp>
      <p:sp>
        <p:nvSpPr>
          <p:cNvPr id="667" name="Google Shape;667;p100"/>
          <p:cNvSpPr/>
          <p:nvPr/>
        </p:nvSpPr>
        <p:spPr>
          <a:xfrm>
            <a:off x="0" y="4330297"/>
            <a:ext cx="9144000" cy="813300"/>
          </a:xfrm>
          <a:prstGeom prst="rect">
            <a:avLst/>
          </a:prstGeom>
          <a:gradFill>
            <a:gsLst>
              <a:gs pos="0">
                <a:srgbClr val="311B25">
                  <a:alpha val="0"/>
                </a:srgbClr>
              </a:gs>
              <a:gs pos="28000">
                <a:srgbClr val="311B25">
                  <a:alpha val="0"/>
                </a:srgbClr>
              </a:gs>
              <a:gs pos="90000">
                <a:srgbClr val="311B25">
                  <a:alpha val="60000"/>
                </a:srgbClr>
              </a:gs>
              <a:gs pos="100000">
                <a:srgbClr val="311B25">
                  <a:alpha val="60000"/>
                </a:srgbClr>
              </a:gs>
            </a:gsLst>
            <a:lin ang="5400012"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4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a:t>
            </a:r>
          </a:p>
        </p:txBody>
      </p:sp>
      <p:sp>
        <p:nvSpPr>
          <p:cNvPr id="5" name="Text Placeholder 4">
            <a:extLst>
              <a:ext uri="{FF2B5EF4-FFF2-40B4-BE49-F238E27FC236}">
                <a16:creationId xmlns:a16="http://schemas.microsoft.com/office/drawing/2014/main" id="{08FA7ACF-32F5-E705-A9CA-55AD314B4624}"/>
              </a:ext>
            </a:extLst>
          </p:cNvPr>
          <p:cNvSpPr>
            <a:spLocks noGrp="1"/>
          </p:cNvSpPr>
          <p:nvPr>
            <p:ph type="body" idx="1"/>
          </p:nvPr>
        </p:nvSpPr>
        <p:spPr>
          <a:xfrm>
            <a:off x="413147" y="1584899"/>
            <a:ext cx="5162463" cy="2984700"/>
          </a:xfrm>
        </p:spPr>
        <p:txBody>
          <a:bodyPr/>
          <a:lstStyle/>
          <a:p>
            <a:pPr marL="139700" indent="0">
              <a:buNone/>
            </a:pPr>
            <a:r>
              <a:rPr lang="en-US" sz="2800" dirty="0"/>
              <a:t>Clean Code:</a:t>
            </a:r>
          </a:p>
          <a:p>
            <a:r>
              <a:rPr lang="en-US" sz="2400" dirty="0"/>
              <a:t>Clean code refers to </a:t>
            </a:r>
            <a:r>
              <a:rPr lang="en-US" sz="2400" u="sng" dirty="0"/>
              <a:t>well-structured, readable, and maintainable code </a:t>
            </a:r>
            <a:r>
              <a:rPr lang="en-US" sz="2400" dirty="0"/>
              <a:t>that follows established principles and best practices.</a:t>
            </a:r>
          </a:p>
        </p:txBody>
      </p:sp>
      <p:pic>
        <p:nvPicPr>
          <p:cNvPr id="7" name="Picture 6" descr="A cartoon of a broom&#10;&#10;Description automatically generated">
            <a:extLst>
              <a:ext uri="{FF2B5EF4-FFF2-40B4-BE49-F238E27FC236}">
                <a16:creationId xmlns:a16="http://schemas.microsoft.com/office/drawing/2014/main" id="{626FA397-5D9B-39AC-D7B2-CF6DB41B7BA0}"/>
              </a:ext>
            </a:extLst>
          </p:cNvPr>
          <p:cNvPicPr>
            <a:picLocks noChangeAspect="1"/>
          </p:cNvPicPr>
          <p:nvPr/>
        </p:nvPicPr>
        <p:blipFill>
          <a:blip r:embed="rId2"/>
          <a:stretch>
            <a:fillRect/>
          </a:stretch>
        </p:blipFill>
        <p:spPr>
          <a:xfrm>
            <a:off x="6079758" y="1767795"/>
            <a:ext cx="2380459" cy="2380459"/>
          </a:xfrm>
          <a:prstGeom prst="rect">
            <a:avLst/>
          </a:prstGeom>
        </p:spPr>
      </p:pic>
    </p:spTree>
    <p:extLst>
      <p:ext uri="{BB962C8B-B14F-4D97-AF65-F5344CB8AC3E}">
        <p14:creationId xmlns:p14="http://schemas.microsoft.com/office/powerpoint/2010/main" val="1940443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a:bodyPr>
          <a:lstStyle/>
          <a:p>
            <a:r>
              <a:rPr lang="en-US" sz="2400" b="1" i="0" dirty="0">
                <a:solidFill>
                  <a:srgbClr val="244061"/>
                </a:solidFill>
                <a:effectLst/>
                <a:latin typeface="1"/>
              </a:rPr>
              <a:t>Follow Standard Conventions</a:t>
            </a:r>
          </a:p>
          <a:p>
            <a:pPr lvl="1">
              <a:buClr>
                <a:schemeClr val="tx1">
                  <a:lumMod val="95000"/>
                  <a:lumOff val="5000"/>
                </a:schemeClr>
              </a:buClr>
            </a:pPr>
            <a:r>
              <a:rPr lang="en-US" sz="2400" b="0" i="0" dirty="0">
                <a:solidFill>
                  <a:srgbClr val="000000"/>
                </a:solidFill>
                <a:effectLst/>
                <a:latin typeface="Calibri" panose="020F0502020204030204" pitchFamily="34" charset="0"/>
              </a:rPr>
              <a:t>Coding, architecture, design guidelines</a:t>
            </a:r>
          </a:p>
          <a:p>
            <a:pPr lvl="1">
              <a:buClr>
                <a:schemeClr val="tx1">
                  <a:lumMod val="95000"/>
                  <a:lumOff val="5000"/>
                </a:schemeClr>
              </a:buClr>
            </a:pPr>
            <a:r>
              <a:rPr lang="en-US" sz="2400" dirty="0">
                <a:solidFill>
                  <a:srgbClr val="000000"/>
                </a:solidFill>
                <a:latin typeface="Calibri" panose="020F0502020204030204" pitchFamily="34" charset="0"/>
              </a:rPr>
              <a:t>Using a good IDE can help</a:t>
            </a:r>
            <a:endParaRPr lang="en-US" sz="24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62685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pPr marL="139700" indent="0">
              <a:buNone/>
            </a:pPr>
            <a:r>
              <a:rPr lang="en-US" sz="3600" dirty="0"/>
              <a:t>Coding Conventions in Java: </a:t>
            </a:r>
            <a:r>
              <a:rPr lang="en-US" sz="3600" dirty="0">
                <a:solidFill>
                  <a:schemeClr val="tx1">
                    <a:lumMod val="95000"/>
                    <a:lumOff val="5000"/>
                  </a:schemeClr>
                </a:solidFill>
                <a:latin typeface="+mn-lt"/>
              </a:rPr>
              <a:t>Naming</a:t>
            </a:r>
            <a:endParaRPr lang="en-US" sz="3600" dirty="0"/>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410956"/>
            <a:ext cx="8317800" cy="3305794"/>
          </a:xfrm>
        </p:spPr>
        <p:txBody>
          <a:bodyPr>
            <a:normAutofit fontScale="92500" lnSpcReduction="10000"/>
          </a:bodyPr>
          <a:lstStyle/>
          <a:p>
            <a:r>
              <a:rPr lang="en-US" sz="2400" b="1" dirty="0">
                <a:solidFill>
                  <a:schemeClr val="tx1">
                    <a:lumMod val="95000"/>
                    <a:lumOff val="5000"/>
                  </a:schemeClr>
                </a:solidFill>
                <a:latin typeface="+mn-lt"/>
              </a:rPr>
              <a:t>Class Names</a:t>
            </a:r>
            <a:r>
              <a:rPr lang="en-US" sz="2400" dirty="0">
                <a:solidFill>
                  <a:schemeClr val="tx1">
                    <a:lumMod val="95000"/>
                    <a:lumOff val="5000"/>
                  </a:schemeClr>
                </a:solidFill>
                <a:latin typeface="+mn-lt"/>
              </a:rPr>
              <a:t>: </a:t>
            </a:r>
            <a:r>
              <a:rPr lang="en-US" sz="2100" dirty="0">
                <a:solidFill>
                  <a:schemeClr val="tx1">
                    <a:lumMod val="95000"/>
                    <a:lumOff val="5000"/>
                  </a:schemeClr>
                </a:solidFill>
                <a:latin typeface="+mn-lt"/>
              </a:rPr>
              <a:t>Use </a:t>
            </a:r>
            <a:r>
              <a:rPr lang="en-US" sz="2100" i="1" u="sng" dirty="0">
                <a:solidFill>
                  <a:schemeClr val="tx1">
                    <a:lumMod val="95000"/>
                    <a:lumOff val="5000"/>
                  </a:schemeClr>
                </a:solidFill>
                <a:latin typeface="+mn-lt"/>
              </a:rPr>
              <a:t>PascalCase</a:t>
            </a:r>
            <a:r>
              <a:rPr lang="en-US" sz="2100" dirty="0">
                <a:solidFill>
                  <a:schemeClr val="tx1">
                    <a:lumMod val="95000"/>
                    <a:lumOff val="5000"/>
                  </a:schemeClr>
                </a:solidFill>
                <a:latin typeface="+mn-lt"/>
              </a:rPr>
              <a:t> for class names. Start each word with an uppercase letter, e.g., </a:t>
            </a:r>
            <a:r>
              <a:rPr lang="en-US" sz="2100" b="1" dirty="0">
                <a:solidFill>
                  <a:schemeClr val="tx1">
                    <a:lumMod val="95000"/>
                    <a:lumOff val="5000"/>
                  </a:schemeClr>
                </a:solidFill>
                <a:latin typeface="+mn-lt"/>
              </a:rPr>
              <a:t>M</a:t>
            </a:r>
            <a:r>
              <a:rPr lang="en-US" sz="2100" dirty="0">
                <a:solidFill>
                  <a:schemeClr val="tx1">
                    <a:lumMod val="95000"/>
                    <a:lumOff val="5000"/>
                  </a:schemeClr>
                </a:solidFill>
                <a:latin typeface="+mn-lt"/>
              </a:rPr>
              <a:t>y</a:t>
            </a:r>
            <a:r>
              <a:rPr lang="en-US" sz="2100" b="1" dirty="0">
                <a:solidFill>
                  <a:schemeClr val="tx1">
                    <a:lumMod val="95000"/>
                    <a:lumOff val="5000"/>
                  </a:schemeClr>
                </a:solidFill>
                <a:latin typeface="+mn-lt"/>
              </a:rPr>
              <a:t>C</a:t>
            </a:r>
            <a:r>
              <a:rPr lang="en-US" sz="2100" dirty="0">
                <a:solidFill>
                  <a:schemeClr val="tx1">
                    <a:lumMod val="95000"/>
                    <a:lumOff val="5000"/>
                  </a:schemeClr>
                </a:solidFill>
                <a:latin typeface="+mn-lt"/>
              </a:rPr>
              <a:t>lass, </a:t>
            </a:r>
            <a:r>
              <a:rPr lang="en-US" sz="2100" b="1" dirty="0">
                <a:solidFill>
                  <a:schemeClr val="tx1">
                    <a:lumMod val="95000"/>
                    <a:lumOff val="5000"/>
                  </a:schemeClr>
                </a:solidFill>
                <a:latin typeface="+mn-lt"/>
              </a:rPr>
              <a:t>E</a:t>
            </a:r>
            <a:r>
              <a:rPr lang="en-US" sz="2100" dirty="0">
                <a:solidFill>
                  <a:schemeClr val="tx1">
                    <a:lumMod val="95000"/>
                    <a:lumOff val="5000"/>
                  </a:schemeClr>
                </a:solidFill>
                <a:latin typeface="+mn-lt"/>
              </a:rPr>
              <a:t>mployee</a:t>
            </a:r>
            <a:r>
              <a:rPr lang="en-US" sz="2100" b="1" dirty="0">
                <a:solidFill>
                  <a:schemeClr val="tx1">
                    <a:lumMod val="95000"/>
                    <a:lumOff val="5000"/>
                  </a:schemeClr>
                </a:solidFill>
                <a:latin typeface="+mn-lt"/>
              </a:rPr>
              <a:t>D</a:t>
            </a:r>
            <a:r>
              <a:rPr lang="en-US" sz="2100" dirty="0">
                <a:solidFill>
                  <a:schemeClr val="tx1">
                    <a:lumMod val="95000"/>
                    <a:lumOff val="5000"/>
                  </a:schemeClr>
                </a:solidFill>
                <a:latin typeface="+mn-lt"/>
              </a:rPr>
              <a:t>etails.</a:t>
            </a:r>
          </a:p>
          <a:p>
            <a:r>
              <a:rPr lang="en-US" sz="2400" b="1" dirty="0">
                <a:solidFill>
                  <a:schemeClr val="tx1">
                    <a:lumMod val="95000"/>
                    <a:lumOff val="5000"/>
                  </a:schemeClr>
                </a:solidFill>
                <a:latin typeface="+mn-lt"/>
              </a:rPr>
              <a:t>Method Names</a:t>
            </a:r>
            <a:r>
              <a:rPr lang="en-US" sz="2400" dirty="0">
                <a:solidFill>
                  <a:schemeClr val="tx1">
                    <a:lumMod val="95000"/>
                    <a:lumOff val="5000"/>
                  </a:schemeClr>
                </a:solidFill>
                <a:latin typeface="+mn-lt"/>
              </a:rPr>
              <a:t>: </a:t>
            </a:r>
            <a:r>
              <a:rPr lang="en-US" sz="2100" dirty="0">
                <a:solidFill>
                  <a:schemeClr val="tx1">
                    <a:lumMod val="95000"/>
                    <a:lumOff val="5000"/>
                  </a:schemeClr>
                </a:solidFill>
                <a:latin typeface="+mn-lt"/>
              </a:rPr>
              <a:t>Use </a:t>
            </a:r>
            <a:r>
              <a:rPr lang="en-US" sz="2100" i="1" u="sng" dirty="0">
                <a:solidFill>
                  <a:schemeClr val="tx1">
                    <a:lumMod val="95000"/>
                    <a:lumOff val="5000"/>
                  </a:schemeClr>
                </a:solidFill>
                <a:latin typeface="+mn-lt"/>
              </a:rPr>
              <a:t>camelCase</a:t>
            </a:r>
            <a:r>
              <a:rPr lang="en-US" sz="2100" dirty="0">
                <a:solidFill>
                  <a:schemeClr val="tx1">
                    <a:lumMod val="95000"/>
                    <a:lumOff val="5000"/>
                  </a:schemeClr>
                </a:solidFill>
                <a:latin typeface="+mn-lt"/>
              </a:rPr>
              <a:t> for method names. Start with a lowercase letter, and capitalize the first letter of subsequent words, e.g., </a:t>
            </a:r>
            <a:r>
              <a:rPr lang="en-US" sz="2100" b="1" dirty="0">
                <a:solidFill>
                  <a:schemeClr val="tx1">
                    <a:lumMod val="95000"/>
                    <a:lumOff val="5000"/>
                  </a:schemeClr>
                </a:solidFill>
                <a:latin typeface="+mn-lt"/>
              </a:rPr>
              <a:t>c</a:t>
            </a:r>
            <a:r>
              <a:rPr lang="en-US" sz="2100" dirty="0">
                <a:solidFill>
                  <a:schemeClr val="tx1">
                    <a:lumMod val="95000"/>
                    <a:lumOff val="5000"/>
                  </a:schemeClr>
                </a:solidFill>
                <a:latin typeface="+mn-lt"/>
              </a:rPr>
              <a:t>alculate</a:t>
            </a:r>
            <a:r>
              <a:rPr lang="en-US" sz="2100" b="1" dirty="0">
                <a:solidFill>
                  <a:schemeClr val="tx1">
                    <a:lumMod val="95000"/>
                    <a:lumOff val="5000"/>
                  </a:schemeClr>
                </a:solidFill>
                <a:latin typeface="+mn-lt"/>
              </a:rPr>
              <a:t>T</a:t>
            </a:r>
            <a:r>
              <a:rPr lang="en-US" sz="2100" dirty="0">
                <a:solidFill>
                  <a:schemeClr val="tx1">
                    <a:lumMod val="95000"/>
                    <a:lumOff val="5000"/>
                  </a:schemeClr>
                </a:solidFill>
                <a:latin typeface="+mn-lt"/>
              </a:rPr>
              <a:t>otal, </a:t>
            </a:r>
            <a:r>
              <a:rPr lang="en-US" sz="2100" b="1" dirty="0">
                <a:solidFill>
                  <a:schemeClr val="tx1">
                    <a:lumMod val="95000"/>
                    <a:lumOff val="5000"/>
                  </a:schemeClr>
                </a:solidFill>
                <a:latin typeface="+mn-lt"/>
              </a:rPr>
              <a:t>p</a:t>
            </a:r>
            <a:r>
              <a:rPr lang="en-US" sz="2100" dirty="0">
                <a:solidFill>
                  <a:schemeClr val="tx1">
                    <a:lumMod val="95000"/>
                    <a:lumOff val="5000"/>
                  </a:schemeClr>
                </a:solidFill>
                <a:latin typeface="+mn-lt"/>
              </a:rPr>
              <a:t>rint</a:t>
            </a:r>
            <a:r>
              <a:rPr lang="en-US" sz="2100" b="1" dirty="0">
                <a:solidFill>
                  <a:schemeClr val="tx1">
                    <a:lumMod val="95000"/>
                    <a:lumOff val="5000"/>
                  </a:schemeClr>
                </a:solidFill>
                <a:latin typeface="+mn-lt"/>
              </a:rPr>
              <a:t>D</a:t>
            </a:r>
            <a:r>
              <a:rPr lang="en-US" sz="2100" dirty="0">
                <a:solidFill>
                  <a:schemeClr val="tx1">
                    <a:lumMod val="95000"/>
                    <a:lumOff val="5000"/>
                  </a:schemeClr>
                </a:solidFill>
                <a:latin typeface="+mn-lt"/>
              </a:rPr>
              <a:t>etails.</a:t>
            </a:r>
          </a:p>
          <a:p>
            <a:r>
              <a:rPr lang="en-US" sz="2400" b="1" dirty="0">
                <a:solidFill>
                  <a:schemeClr val="tx1">
                    <a:lumMod val="95000"/>
                    <a:lumOff val="5000"/>
                  </a:schemeClr>
                </a:solidFill>
                <a:latin typeface="+mn-lt"/>
              </a:rPr>
              <a:t>Variable Names</a:t>
            </a:r>
            <a:r>
              <a:rPr lang="en-US" sz="2400" dirty="0">
                <a:solidFill>
                  <a:schemeClr val="tx1">
                    <a:lumMod val="95000"/>
                    <a:lumOff val="5000"/>
                  </a:schemeClr>
                </a:solidFill>
                <a:latin typeface="+mn-lt"/>
              </a:rPr>
              <a:t>: </a:t>
            </a:r>
            <a:r>
              <a:rPr lang="en-US" sz="2100" dirty="0">
                <a:solidFill>
                  <a:schemeClr val="tx1">
                    <a:lumMod val="95000"/>
                    <a:lumOff val="5000"/>
                  </a:schemeClr>
                </a:solidFill>
                <a:latin typeface="+mn-lt"/>
              </a:rPr>
              <a:t>Use </a:t>
            </a:r>
            <a:r>
              <a:rPr lang="en-US" sz="2100" i="1" u="sng" dirty="0">
                <a:solidFill>
                  <a:schemeClr val="tx1">
                    <a:lumMod val="95000"/>
                    <a:lumOff val="5000"/>
                  </a:schemeClr>
                </a:solidFill>
                <a:latin typeface="+mn-lt"/>
              </a:rPr>
              <a:t>camelCase</a:t>
            </a:r>
            <a:r>
              <a:rPr lang="en-US" sz="2100" dirty="0">
                <a:solidFill>
                  <a:schemeClr val="tx1">
                    <a:lumMod val="95000"/>
                    <a:lumOff val="5000"/>
                  </a:schemeClr>
                </a:solidFill>
                <a:latin typeface="+mn-lt"/>
              </a:rPr>
              <a:t> for variable names, following the same rules as method names, e.g., </a:t>
            </a:r>
            <a:r>
              <a:rPr lang="en-US" sz="2100" b="1" dirty="0">
                <a:solidFill>
                  <a:schemeClr val="tx1">
                    <a:lumMod val="95000"/>
                    <a:lumOff val="5000"/>
                  </a:schemeClr>
                </a:solidFill>
                <a:latin typeface="+mn-lt"/>
              </a:rPr>
              <a:t>t</a:t>
            </a:r>
            <a:r>
              <a:rPr lang="en-US" sz="2100" dirty="0">
                <a:solidFill>
                  <a:schemeClr val="tx1">
                    <a:lumMod val="95000"/>
                    <a:lumOff val="5000"/>
                  </a:schemeClr>
                </a:solidFill>
                <a:latin typeface="+mn-lt"/>
              </a:rPr>
              <a:t>otal</a:t>
            </a:r>
            <a:r>
              <a:rPr lang="en-US" sz="2100" b="1" dirty="0">
                <a:solidFill>
                  <a:schemeClr val="tx1">
                    <a:lumMod val="95000"/>
                    <a:lumOff val="5000"/>
                  </a:schemeClr>
                </a:solidFill>
                <a:latin typeface="+mn-lt"/>
              </a:rPr>
              <a:t>C</a:t>
            </a:r>
            <a:r>
              <a:rPr lang="en-US" sz="2100" dirty="0">
                <a:solidFill>
                  <a:schemeClr val="tx1">
                    <a:lumMod val="95000"/>
                    <a:lumOff val="5000"/>
                  </a:schemeClr>
                </a:solidFill>
                <a:latin typeface="+mn-lt"/>
              </a:rPr>
              <a:t>ount, </a:t>
            </a:r>
            <a:r>
              <a:rPr lang="en-US" sz="2100" b="1" dirty="0">
                <a:solidFill>
                  <a:schemeClr val="tx1">
                    <a:lumMod val="95000"/>
                    <a:lumOff val="5000"/>
                  </a:schemeClr>
                </a:solidFill>
                <a:latin typeface="+mn-lt"/>
              </a:rPr>
              <a:t>e</a:t>
            </a:r>
            <a:r>
              <a:rPr lang="en-US" sz="2100" dirty="0">
                <a:solidFill>
                  <a:schemeClr val="tx1">
                    <a:lumMod val="95000"/>
                    <a:lumOff val="5000"/>
                  </a:schemeClr>
                </a:solidFill>
                <a:latin typeface="+mn-lt"/>
              </a:rPr>
              <a:t>mployee</a:t>
            </a:r>
            <a:r>
              <a:rPr lang="en-US" sz="2100" b="1" dirty="0">
                <a:solidFill>
                  <a:schemeClr val="tx1">
                    <a:lumMod val="95000"/>
                    <a:lumOff val="5000"/>
                  </a:schemeClr>
                </a:solidFill>
                <a:latin typeface="+mn-lt"/>
              </a:rPr>
              <a:t>N</a:t>
            </a:r>
            <a:r>
              <a:rPr lang="en-US" sz="2100" dirty="0">
                <a:solidFill>
                  <a:schemeClr val="tx1">
                    <a:lumMod val="95000"/>
                    <a:lumOff val="5000"/>
                  </a:schemeClr>
                </a:solidFill>
                <a:latin typeface="+mn-lt"/>
              </a:rPr>
              <a:t>ame.</a:t>
            </a:r>
          </a:p>
          <a:p>
            <a:r>
              <a:rPr lang="en-US" sz="2400" b="1" dirty="0">
                <a:solidFill>
                  <a:schemeClr val="tx1">
                    <a:lumMod val="95000"/>
                    <a:lumOff val="5000"/>
                  </a:schemeClr>
                </a:solidFill>
                <a:latin typeface="+mn-lt"/>
              </a:rPr>
              <a:t>Constants</a:t>
            </a:r>
            <a:r>
              <a:rPr lang="en-US" sz="2400" dirty="0">
                <a:solidFill>
                  <a:schemeClr val="tx1">
                    <a:lumMod val="95000"/>
                    <a:lumOff val="5000"/>
                  </a:schemeClr>
                </a:solidFill>
                <a:latin typeface="+mn-lt"/>
              </a:rPr>
              <a:t>: </a:t>
            </a:r>
            <a:r>
              <a:rPr lang="en-US" sz="2100" dirty="0">
                <a:solidFill>
                  <a:schemeClr val="tx1">
                    <a:lumMod val="95000"/>
                    <a:lumOff val="5000"/>
                  </a:schemeClr>
                </a:solidFill>
                <a:latin typeface="+mn-lt"/>
              </a:rPr>
              <a:t>Use </a:t>
            </a:r>
            <a:r>
              <a:rPr lang="en-US" sz="2100" i="1" u="sng" dirty="0">
                <a:solidFill>
                  <a:schemeClr val="tx1">
                    <a:lumMod val="95000"/>
                    <a:lumOff val="5000"/>
                  </a:schemeClr>
                </a:solidFill>
                <a:latin typeface="+mn-lt"/>
              </a:rPr>
              <a:t>uppercase letters with underscores </a:t>
            </a:r>
            <a:r>
              <a:rPr lang="en-US" sz="2100" dirty="0">
                <a:solidFill>
                  <a:schemeClr val="tx1">
                    <a:lumMod val="95000"/>
                    <a:lumOff val="5000"/>
                  </a:schemeClr>
                </a:solidFill>
                <a:latin typeface="+mn-lt"/>
              </a:rPr>
              <a:t>to separate words for constant names, e.g., MAX_VALUE, PI.</a:t>
            </a:r>
            <a:endParaRPr lang="en-US" sz="2400" dirty="0">
              <a:solidFill>
                <a:schemeClr val="tx1">
                  <a:lumMod val="95000"/>
                  <a:lumOff val="5000"/>
                </a:schemeClr>
              </a:solidFill>
              <a:latin typeface="+mn-lt"/>
            </a:endParaRPr>
          </a:p>
        </p:txBody>
      </p:sp>
    </p:spTree>
    <p:extLst>
      <p:ext uri="{BB962C8B-B14F-4D97-AF65-F5344CB8AC3E}">
        <p14:creationId xmlns:p14="http://schemas.microsoft.com/office/powerpoint/2010/main" val="2707900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rmAutofit fontScale="90000"/>
          </a:bodyPr>
          <a:lstStyle/>
          <a:p>
            <a:pPr marL="139700" indent="0">
              <a:buNone/>
            </a:pPr>
            <a:r>
              <a:rPr lang="en-US" sz="3600" dirty="0"/>
              <a:t>Coding Conventions in Java: </a:t>
            </a:r>
            <a:r>
              <a:rPr lang="en-US" sz="3600" b="0" i="0" dirty="0">
                <a:solidFill>
                  <a:srgbClr val="000000"/>
                </a:solidFill>
                <a:effectLst/>
                <a:latin typeface="Avenir"/>
                <a:ea typeface="Avenir"/>
                <a:cs typeface="Avenir"/>
              </a:rPr>
              <a:t>Braces and Indentation</a:t>
            </a:r>
            <a:endParaRPr lang="en-US" sz="3600" dirty="0"/>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739590"/>
            <a:ext cx="8317800" cy="2977160"/>
          </a:xfrm>
        </p:spPr>
        <p:txBody>
          <a:bodyPr>
            <a:normAutofit/>
          </a:bodyPr>
          <a:lstStyle/>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Use an opening curly brace { at the end of the line where a block starts</a:t>
            </a: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a:t>
            </a:r>
            <a:r>
              <a:rPr lang="en-US" sz="2400" dirty="0">
                <a:solidFill>
                  <a:srgbClr val="000000"/>
                </a:solidFill>
              </a:rPr>
              <a:t>C</a:t>
            </a:r>
            <a:r>
              <a:rPr lang="en-US" sz="2400" b="0" i="0" dirty="0">
                <a:solidFill>
                  <a:srgbClr val="000000"/>
                </a:solidFill>
                <a:effectLst/>
                <a:latin typeface="Avenir"/>
                <a:ea typeface="Avenir"/>
                <a:cs typeface="Avenir"/>
              </a:rPr>
              <a:t>losing curly brace } on a line by itself aligned with the code that started the block.</a:t>
            </a:r>
            <a:endParaRPr lang="en-US" sz="3200" dirty="0">
              <a:effectLst/>
            </a:endParaRP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Indent code inside blocks with spaces or tabs for readability. Generally, 4 spaces are used for each level of indentation.</a:t>
            </a:r>
            <a:endParaRPr lang="en-US" sz="3200" dirty="0">
              <a:effectLst/>
            </a:endParaRPr>
          </a:p>
        </p:txBody>
      </p:sp>
    </p:spTree>
    <p:extLst>
      <p:ext uri="{BB962C8B-B14F-4D97-AF65-F5344CB8AC3E}">
        <p14:creationId xmlns:p14="http://schemas.microsoft.com/office/powerpoint/2010/main" val="3577078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rmAutofit/>
          </a:bodyPr>
          <a:lstStyle/>
          <a:p>
            <a:pPr marL="139700" indent="0">
              <a:buNone/>
            </a:pPr>
            <a:r>
              <a:rPr lang="en-US" sz="3600" dirty="0"/>
              <a:t>Coding Conventions in Java: </a:t>
            </a:r>
            <a:r>
              <a:rPr lang="en-US" sz="3600" b="0" i="0" dirty="0">
                <a:solidFill>
                  <a:srgbClr val="000000"/>
                </a:solidFill>
                <a:effectLst/>
                <a:latin typeface="Avenir"/>
                <a:ea typeface="Avenir"/>
                <a:cs typeface="Avenir"/>
              </a:rPr>
              <a:t>Whitespace</a:t>
            </a:r>
            <a:endParaRPr lang="en-US" sz="3600" dirty="0"/>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739590"/>
            <a:ext cx="8317800" cy="2977160"/>
          </a:xfrm>
        </p:spPr>
        <p:txBody>
          <a:bodyPr>
            <a:normAutofit/>
          </a:bodyPr>
          <a:lstStyle/>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Use whitespace to separate operators and operands for clarity, e.g., int result = a + b;</a:t>
            </a: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Add spaces after commas in method arguments and declarations, e.g., printDetails("John", 25);</a:t>
            </a: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Avoid trailing whitespace at the end of lines.</a:t>
            </a:r>
            <a:endParaRPr lang="en-US" sz="3200" dirty="0">
              <a:effectLst/>
            </a:endParaRPr>
          </a:p>
        </p:txBody>
      </p:sp>
    </p:spTree>
    <p:extLst>
      <p:ext uri="{BB962C8B-B14F-4D97-AF65-F5344CB8AC3E}">
        <p14:creationId xmlns:p14="http://schemas.microsoft.com/office/powerpoint/2010/main" val="1479569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rmAutofit/>
          </a:bodyPr>
          <a:lstStyle/>
          <a:p>
            <a:pPr marL="139700" indent="0">
              <a:buNone/>
            </a:pPr>
            <a:r>
              <a:rPr lang="en-US" sz="3600" dirty="0"/>
              <a:t>Coding Conventions in Java: </a:t>
            </a:r>
            <a:r>
              <a:rPr lang="en-US" sz="3600" b="0" i="0" dirty="0">
                <a:solidFill>
                  <a:srgbClr val="000000"/>
                </a:solidFill>
                <a:effectLst/>
                <a:latin typeface="Avenir"/>
                <a:ea typeface="Avenir"/>
                <a:cs typeface="Avenir"/>
              </a:rPr>
              <a:t>Comments</a:t>
            </a:r>
            <a:endParaRPr lang="en-US" sz="3600" dirty="0"/>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739590"/>
            <a:ext cx="8317800" cy="2977160"/>
          </a:xfrm>
        </p:spPr>
        <p:txBody>
          <a:bodyPr>
            <a:normAutofit/>
          </a:bodyPr>
          <a:lstStyle/>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Include comments to explain complex logic, algorithms, or any non-trivial code sections.</a:t>
            </a: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Use </a:t>
            </a:r>
            <a:r>
              <a:rPr lang="en-US" sz="2400" b="1" i="0" dirty="0" err="1">
                <a:solidFill>
                  <a:srgbClr val="000000"/>
                </a:solidFill>
                <a:effectLst/>
                <a:latin typeface="Avenir"/>
                <a:ea typeface="Avenir"/>
                <a:cs typeface="Avenir"/>
              </a:rPr>
              <a:t>JavaDoc</a:t>
            </a:r>
            <a:r>
              <a:rPr lang="en-US" sz="2400" b="0" i="0" dirty="0">
                <a:solidFill>
                  <a:srgbClr val="000000"/>
                </a:solidFill>
                <a:effectLst/>
                <a:latin typeface="Avenir"/>
                <a:ea typeface="Avenir"/>
                <a:cs typeface="Avenir"/>
              </a:rPr>
              <a:t> comments to document classes, methods, and their parameters, return values, and exceptions.</a:t>
            </a:r>
            <a:endParaRPr lang="en-US" sz="3200" dirty="0">
              <a:effectLst/>
            </a:endParaRPr>
          </a:p>
        </p:txBody>
      </p:sp>
    </p:spTree>
    <p:extLst>
      <p:ext uri="{BB962C8B-B14F-4D97-AF65-F5344CB8AC3E}">
        <p14:creationId xmlns:p14="http://schemas.microsoft.com/office/powerpoint/2010/main" val="4006648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rmAutofit/>
          </a:bodyPr>
          <a:lstStyle/>
          <a:p>
            <a:pPr marL="139700" indent="0">
              <a:buNone/>
            </a:pPr>
            <a:r>
              <a:rPr lang="en-US" sz="3600" dirty="0"/>
              <a:t>Coding Conventions in Java: </a:t>
            </a:r>
            <a:r>
              <a:rPr lang="en-US" sz="3600" b="0" i="0" dirty="0">
                <a:solidFill>
                  <a:srgbClr val="000000"/>
                </a:solidFill>
                <a:effectLst/>
                <a:latin typeface="Avenir"/>
                <a:ea typeface="Avenir"/>
                <a:cs typeface="Avenir"/>
              </a:rPr>
              <a:t>Imports</a:t>
            </a:r>
            <a:endParaRPr lang="en-US" sz="3600" dirty="0"/>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739590"/>
            <a:ext cx="8317800" cy="2977160"/>
          </a:xfrm>
        </p:spPr>
        <p:txBody>
          <a:bodyPr>
            <a:normAutofit/>
          </a:bodyPr>
          <a:lstStyle/>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Organize import statements at the top of the file, grouped in the following order:</a:t>
            </a:r>
          </a:p>
          <a:p>
            <a:pPr marL="880110" lvl="1" indent="-285750">
              <a:spcBef>
                <a:spcPts val="800"/>
              </a:spcBef>
              <a:buClrTx/>
              <a:buFont typeface="Wingdings" panose="05000000000000000000" pitchFamily="2" charset="2"/>
              <a:buChar char="Ø"/>
            </a:pPr>
            <a:r>
              <a:rPr lang="en-US" sz="2400" b="0" i="0" dirty="0">
                <a:solidFill>
                  <a:srgbClr val="000000"/>
                </a:solidFill>
                <a:effectLst/>
                <a:latin typeface="Avenir"/>
                <a:ea typeface="Avenir"/>
                <a:cs typeface="Avenir"/>
              </a:rPr>
              <a:t>Java standard library imports.</a:t>
            </a:r>
          </a:p>
          <a:p>
            <a:pPr marL="880110" lvl="1" indent="-285750">
              <a:spcBef>
                <a:spcPts val="800"/>
              </a:spcBef>
              <a:buClrTx/>
              <a:buFont typeface="Wingdings" panose="05000000000000000000" pitchFamily="2" charset="2"/>
              <a:buChar char="Ø"/>
            </a:pPr>
            <a:r>
              <a:rPr lang="en-US" sz="2400" b="0" i="0" dirty="0">
                <a:solidFill>
                  <a:srgbClr val="000000"/>
                </a:solidFill>
                <a:effectLst/>
                <a:latin typeface="Avenir"/>
                <a:ea typeface="Avenir"/>
                <a:cs typeface="Avenir"/>
              </a:rPr>
              <a:t>Third-party library imports.</a:t>
            </a:r>
          </a:p>
          <a:p>
            <a:pPr marL="880110" lvl="1" indent="-285750">
              <a:spcBef>
                <a:spcPts val="800"/>
              </a:spcBef>
              <a:buClrTx/>
              <a:buFont typeface="Wingdings" panose="05000000000000000000" pitchFamily="2" charset="2"/>
              <a:buChar char="Ø"/>
            </a:pPr>
            <a:r>
              <a:rPr lang="en-US" sz="2400" b="0" i="0" dirty="0">
                <a:solidFill>
                  <a:srgbClr val="000000"/>
                </a:solidFill>
                <a:effectLst/>
                <a:latin typeface="Avenir"/>
                <a:ea typeface="Avenir"/>
                <a:cs typeface="Avenir"/>
              </a:rPr>
              <a:t>Your own project's imports.</a:t>
            </a:r>
            <a:endParaRPr lang="en-US" sz="3200" dirty="0">
              <a:effectLst/>
            </a:endParaRPr>
          </a:p>
        </p:txBody>
      </p:sp>
    </p:spTree>
    <p:extLst>
      <p:ext uri="{BB962C8B-B14F-4D97-AF65-F5344CB8AC3E}">
        <p14:creationId xmlns:p14="http://schemas.microsoft.com/office/powerpoint/2010/main" val="1090214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rmAutofit/>
          </a:bodyPr>
          <a:lstStyle/>
          <a:p>
            <a:pPr marL="139700"/>
            <a:r>
              <a:rPr lang="en-US" sz="3600" dirty="0"/>
              <a:t>Coding Conventions in Java</a:t>
            </a:r>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410956"/>
            <a:ext cx="8317800" cy="3305794"/>
          </a:xfrm>
        </p:spPr>
        <p:txBody>
          <a:bodyPr>
            <a:normAutofit/>
          </a:bodyPr>
          <a:lstStyle/>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Line Length</a:t>
            </a:r>
          </a:p>
          <a:p>
            <a:pPr marL="594360" lvl="1" indent="0">
              <a:spcBef>
                <a:spcPts val="800"/>
              </a:spcBef>
              <a:buClrTx/>
            </a:pPr>
            <a:r>
              <a:rPr lang="en-US" sz="1800" b="0" i="0" dirty="0">
                <a:solidFill>
                  <a:srgbClr val="000000"/>
                </a:solidFill>
                <a:effectLst/>
                <a:latin typeface="Avenir"/>
                <a:ea typeface="Avenir"/>
                <a:cs typeface="Avenir"/>
              </a:rPr>
              <a:t> Keep lines of code reasonably short, typically around 80-120 characters. This enhances code readability.</a:t>
            </a: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Use of Parentheses:</a:t>
            </a:r>
          </a:p>
          <a:p>
            <a:pPr marL="594360" lvl="1" indent="0">
              <a:spcBef>
                <a:spcPts val="800"/>
              </a:spcBef>
              <a:buClrTx/>
            </a:pPr>
            <a:r>
              <a:rPr lang="en-US" sz="1800" b="0" i="0" dirty="0">
                <a:solidFill>
                  <a:srgbClr val="000000"/>
                </a:solidFill>
                <a:effectLst/>
                <a:latin typeface="Avenir"/>
                <a:ea typeface="Avenir"/>
                <a:cs typeface="Avenir"/>
              </a:rPr>
              <a:t> Use parentheses to clarify the order of operations and improve code readability, even when they are not strictly necessary.</a:t>
            </a:r>
          </a:p>
        </p:txBody>
      </p:sp>
    </p:spTree>
    <p:extLst>
      <p:ext uri="{BB962C8B-B14F-4D97-AF65-F5344CB8AC3E}">
        <p14:creationId xmlns:p14="http://schemas.microsoft.com/office/powerpoint/2010/main" val="411861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dirty="0">
                <a:solidFill>
                  <a:srgbClr val="424242"/>
                </a:solidFill>
                <a:latin typeface="Maven Pro"/>
                <a:ea typeface="Maven Pro"/>
                <a:cs typeface="Maven Pro"/>
                <a:sym typeface="Maven Pro"/>
              </a:rPr>
              <a:t>Object Oriented Abusers are :</a:t>
            </a:r>
            <a:endParaRPr sz="2800" b="0" i="0" u="none" strike="noStrike" cap="none" dirty="0">
              <a:latin typeface="Arial"/>
              <a:ea typeface="Arial"/>
              <a:cs typeface="Arial"/>
              <a:sym typeface="Arial"/>
            </a:endParaRPr>
          </a:p>
        </p:txBody>
      </p:sp>
      <p:sp>
        <p:nvSpPr>
          <p:cNvPr id="330" name="Google Shape;330;p45"/>
          <p:cNvSpPr txBox="1">
            <a:spLocks noGrp="1"/>
          </p:cNvSpPr>
          <p:nvPr>
            <p:ph type="body" idx="4294967295"/>
          </p:nvPr>
        </p:nvSpPr>
        <p:spPr>
          <a:xfrm>
            <a:off x="646771" y="1419922"/>
            <a:ext cx="7686869" cy="3111038"/>
          </a:xfrm>
          <a:prstGeom prst="rect">
            <a:avLst/>
          </a:prstGeom>
          <a:noFill/>
          <a:ln>
            <a:noFill/>
          </a:ln>
        </p:spPr>
        <p:txBody>
          <a:bodyPr spcFirstLastPara="1" wrap="square" lIns="0" tIns="91425" rIns="0" bIns="91425" anchor="t" anchorCtr="0">
            <a:normAutofit fontScale="92500"/>
          </a:bodyPr>
          <a:lstStyle/>
          <a:p>
            <a:pPr marL="0" marR="0" lvl="0" indent="0" algn="l" rtl="0">
              <a:lnSpc>
                <a:spcPct val="115000"/>
              </a:lnSpc>
              <a:spcBef>
                <a:spcPts val="0"/>
              </a:spcBef>
              <a:spcAft>
                <a:spcPts val="0"/>
              </a:spcAft>
              <a:buClr>
                <a:srgbClr val="424242"/>
              </a:buClr>
              <a:buSzPts val="1900"/>
              <a:buFont typeface="Nunito"/>
              <a:buNone/>
            </a:pPr>
            <a:r>
              <a:rPr lang="en" sz="3200" dirty="0">
                <a:solidFill>
                  <a:schemeClr val="dk1"/>
                </a:solidFill>
                <a:latin typeface="Nunito"/>
                <a:ea typeface="Nunito"/>
                <a:cs typeface="Nunito"/>
                <a:sym typeface="Nunito"/>
              </a:rPr>
              <a:t>P</a:t>
            </a:r>
            <a:r>
              <a:rPr lang="en" sz="3200" b="0" i="0" u="none" strike="noStrike" cap="none" dirty="0">
                <a:solidFill>
                  <a:schemeClr val="dk1"/>
                </a:solidFill>
                <a:latin typeface="Nunito"/>
                <a:ea typeface="Nunito"/>
                <a:cs typeface="Nunito"/>
                <a:sym typeface="Nunito"/>
              </a:rPr>
              <a:t>rogramming anti-patterns that occur when developers misuse or misunderstand object-oriented programming principles, leading to code that is hard to maintain, understand, and extend.</a:t>
            </a:r>
            <a:endParaRPr sz="3200" b="0" i="0" u="none" strike="noStrike" cap="none" dirty="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rmAutofit/>
          </a:bodyPr>
          <a:lstStyle/>
          <a:p>
            <a:pPr marL="139700"/>
            <a:r>
              <a:rPr lang="en-US" sz="3600" dirty="0"/>
              <a:t>Coding Conventions in Java</a:t>
            </a:r>
          </a:p>
        </p:txBody>
      </p:sp>
      <p:sp>
        <p:nvSpPr>
          <p:cNvPr id="5" name="Text Placeholder 4">
            <a:extLst>
              <a:ext uri="{FF2B5EF4-FFF2-40B4-BE49-F238E27FC236}">
                <a16:creationId xmlns:a16="http://schemas.microsoft.com/office/drawing/2014/main" id="{BA3CDE05-2254-9EFA-DA46-55DC66B7B6D2}"/>
              </a:ext>
            </a:extLst>
          </p:cNvPr>
          <p:cNvSpPr>
            <a:spLocks noGrp="1"/>
          </p:cNvSpPr>
          <p:nvPr>
            <p:ph type="body" idx="1"/>
          </p:nvPr>
        </p:nvSpPr>
        <p:spPr>
          <a:xfrm>
            <a:off x="413100" y="1410956"/>
            <a:ext cx="8317800" cy="3305794"/>
          </a:xfrm>
        </p:spPr>
        <p:txBody>
          <a:bodyPr>
            <a:normAutofit/>
          </a:bodyPr>
          <a:lstStyle/>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Class Structure:</a:t>
            </a:r>
          </a:p>
          <a:p>
            <a:pPr marL="594360" lvl="1" indent="0">
              <a:spcBef>
                <a:spcPts val="800"/>
              </a:spcBef>
              <a:buClrTx/>
            </a:pPr>
            <a:r>
              <a:rPr lang="en-US" sz="1800" b="0" i="0" dirty="0">
                <a:solidFill>
                  <a:srgbClr val="000000"/>
                </a:solidFill>
                <a:effectLst/>
                <a:latin typeface="Avenir"/>
                <a:ea typeface="Avenir"/>
                <a:cs typeface="Avenir"/>
              </a:rPr>
              <a:t> Organize classes and methods in a logical and consistent manner.</a:t>
            </a:r>
          </a:p>
          <a:p>
            <a:pPr marL="594360" lvl="1" indent="0">
              <a:spcBef>
                <a:spcPts val="800"/>
              </a:spcBef>
              <a:buClrTx/>
            </a:pPr>
            <a:r>
              <a:rPr lang="en-US" sz="1800" b="0" i="0" dirty="0">
                <a:solidFill>
                  <a:srgbClr val="000000"/>
                </a:solidFill>
                <a:effectLst/>
                <a:latin typeface="Avenir"/>
                <a:ea typeface="Avenir"/>
                <a:cs typeface="Avenir"/>
              </a:rPr>
              <a:t> Follow a recommended structure: package declaration, imports, class/interface declaration, member variables, constructors, methods.</a:t>
            </a:r>
          </a:p>
          <a:p>
            <a:pPr marL="137160" marR="0" indent="0" algn="l" rtl="0">
              <a:lnSpc>
                <a:spcPct val="110000"/>
              </a:lnSpc>
              <a:spcBef>
                <a:spcPts val="800"/>
              </a:spcBef>
              <a:spcAft>
                <a:spcPts val="0"/>
              </a:spcAft>
            </a:pPr>
            <a:r>
              <a:rPr lang="en-US" sz="2400" b="0" i="0" dirty="0">
                <a:solidFill>
                  <a:srgbClr val="000000"/>
                </a:solidFill>
                <a:effectLst/>
                <a:latin typeface="Avenir"/>
                <a:ea typeface="Avenir"/>
                <a:cs typeface="Avenir"/>
              </a:rPr>
              <a:t> Error Handling:</a:t>
            </a:r>
          </a:p>
          <a:p>
            <a:pPr marL="594360" lvl="1" indent="0">
              <a:spcBef>
                <a:spcPts val="800"/>
              </a:spcBef>
              <a:buClrTx/>
            </a:pPr>
            <a:r>
              <a:rPr lang="en-US" sz="1800" b="0" i="0" dirty="0">
                <a:solidFill>
                  <a:srgbClr val="000000"/>
                </a:solidFill>
                <a:effectLst/>
                <a:latin typeface="Avenir"/>
                <a:ea typeface="Avenir"/>
                <a:cs typeface="Avenir"/>
              </a:rPr>
              <a:t> Use appropriate exception handling mechanisms, such as try-catch blocks, to handle exceptions effectively.</a:t>
            </a:r>
            <a:endParaRPr lang="en-US" sz="2600" dirty="0">
              <a:effectLst/>
            </a:endParaRPr>
          </a:p>
        </p:txBody>
      </p:sp>
    </p:spTree>
    <p:extLst>
      <p:ext uri="{BB962C8B-B14F-4D97-AF65-F5344CB8AC3E}">
        <p14:creationId xmlns:p14="http://schemas.microsoft.com/office/powerpoint/2010/main" val="2893451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lnSpcReduction="10000"/>
          </a:bodyPr>
          <a:lstStyle/>
          <a:p>
            <a:r>
              <a:rPr lang="en-US" sz="2400" b="1" i="0" dirty="0">
                <a:solidFill>
                  <a:srgbClr val="244061"/>
                </a:solidFill>
                <a:effectLst/>
                <a:latin typeface="1"/>
              </a:rPr>
              <a:t>Keep it Simple, Stupid (KISS) </a:t>
            </a:r>
          </a:p>
          <a:p>
            <a:pPr lvl="1">
              <a:buClr>
                <a:schemeClr val="tx1">
                  <a:lumMod val="95000"/>
                  <a:lumOff val="5000"/>
                </a:schemeClr>
              </a:buClr>
            </a:pPr>
            <a:r>
              <a:rPr lang="en-US" sz="2400" b="0" i="0" dirty="0">
                <a:solidFill>
                  <a:srgbClr val="000000"/>
                </a:solidFill>
                <a:effectLst/>
                <a:latin typeface="Calibri" panose="020F0502020204030204" pitchFamily="34" charset="0"/>
              </a:rPr>
              <a:t>Simpler is always better. Reduce complexity as much as possible.</a:t>
            </a:r>
          </a:p>
          <a:p>
            <a:r>
              <a:rPr lang="en-US" sz="2400" b="1" i="0" dirty="0">
                <a:solidFill>
                  <a:srgbClr val="244061"/>
                </a:solidFill>
                <a:effectLst/>
                <a:latin typeface="1"/>
              </a:rPr>
              <a:t>Boy Scout Rule</a:t>
            </a:r>
          </a:p>
          <a:p>
            <a:pPr lvl="1">
              <a:buClrTx/>
            </a:pPr>
            <a:r>
              <a:rPr lang="en-US" sz="2400" b="0" i="0" dirty="0">
                <a:solidFill>
                  <a:srgbClr val="000000"/>
                </a:solidFill>
                <a:effectLst/>
                <a:latin typeface="Calibri" panose="020F0502020204030204" pitchFamily="34" charset="0"/>
              </a:rPr>
              <a:t>Leave the campground cleaner than you found it.</a:t>
            </a:r>
          </a:p>
          <a:p>
            <a:r>
              <a:rPr lang="en-US" sz="2400" b="1" i="0" dirty="0">
                <a:solidFill>
                  <a:srgbClr val="244061"/>
                </a:solidFill>
                <a:effectLst/>
                <a:latin typeface="1"/>
              </a:rPr>
              <a:t>Root Cause Analysis</a:t>
            </a:r>
          </a:p>
          <a:p>
            <a:pPr lvl="1">
              <a:buClrTx/>
            </a:pPr>
            <a:r>
              <a:rPr lang="en-US" sz="2400" b="0" i="0" dirty="0">
                <a:solidFill>
                  <a:srgbClr val="000000"/>
                </a:solidFill>
                <a:effectLst/>
                <a:latin typeface="Calibri" panose="020F0502020204030204" pitchFamily="34" charset="0"/>
              </a:rPr>
              <a:t>Always look for the root cause of a problem. Otherwise, it will get you again</a:t>
            </a:r>
            <a:r>
              <a:rPr lang="en-US" sz="2400" dirty="0"/>
              <a:t> </a:t>
            </a:r>
          </a:p>
        </p:txBody>
      </p:sp>
      <p:pic>
        <p:nvPicPr>
          <p:cNvPr id="5" name="Picture 4" descr="A cartoon of a person wearing a hat&#10;&#10;Description automatically generated">
            <a:extLst>
              <a:ext uri="{FF2B5EF4-FFF2-40B4-BE49-F238E27FC236}">
                <a16:creationId xmlns:a16="http://schemas.microsoft.com/office/drawing/2014/main" id="{43E2E02B-F037-6CD8-1034-A64FAA9224C5}"/>
              </a:ext>
            </a:extLst>
          </p:cNvPr>
          <p:cNvPicPr>
            <a:picLocks noChangeAspect="1"/>
          </p:cNvPicPr>
          <p:nvPr/>
        </p:nvPicPr>
        <p:blipFill>
          <a:blip r:embed="rId2"/>
          <a:stretch>
            <a:fillRect/>
          </a:stretch>
        </p:blipFill>
        <p:spPr>
          <a:xfrm>
            <a:off x="2824976" y="2571750"/>
            <a:ext cx="542693" cy="542693"/>
          </a:xfrm>
          <a:prstGeom prst="rect">
            <a:avLst/>
          </a:prstGeom>
        </p:spPr>
      </p:pic>
      <p:pic>
        <p:nvPicPr>
          <p:cNvPr id="7" name="Picture 6" descr="A yellow face with a heart and a kiss&#10;&#10;Description automatically generated">
            <a:extLst>
              <a:ext uri="{FF2B5EF4-FFF2-40B4-BE49-F238E27FC236}">
                <a16:creationId xmlns:a16="http://schemas.microsoft.com/office/drawing/2014/main" id="{EF7FE86A-868B-4E9E-0C34-3450373D2DEC}"/>
              </a:ext>
            </a:extLst>
          </p:cNvPr>
          <p:cNvPicPr>
            <a:picLocks noChangeAspect="1"/>
          </p:cNvPicPr>
          <p:nvPr/>
        </p:nvPicPr>
        <p:blipFill>
          <a:blip r:embed="rId3"/>
          <a:stretch>
            <a:fillRect/>
          </a:stretch>
        </p:blipFill>
        <p:spPr>
          <a:xfrm>
            <a:off x="4549698" y="1351376"/>
            <a:ext cx="455122" cy="455122"/>
          </a:xfrm>
          <a:prstGeom prst="rect">
            <a:avLst/>
          </a:prstGeom>
        </p:spPr>
      </p:pic>
      <p:pic>
        <p:nvPicPr>
          <p:cNvPr id="9" name="Picture 8" descr="A green plant growing out of the ground&#10;&#10;Description automatically generated">
            <a:extLst>
              <a:ext uri="{FF2B5EF4-FFF2-40B4-BE49-F238E27FC236}">
                <a16:creationId xmlns:a16="http://schemas.microsoft.com/office/drawing/2014/main" id="{8D8274B8-1992-4D2D-0186-090DD436C261}"/>
              </a:ext>
            </a:extLst>
          </p:cNvPr>
          <p:cNvPicPr>
            <a:picLocks noChangeAspect="1"/>
          </p:cNvPicPr>
          <p:nvPr/>
        </p:nvPicPr>
        <p:blipFill>
          <a:blip r:embed="rId4"/>
          <a:stretch>
            <a:fillRect/>
          </a:stretch>
        </p:blipFill>
        <p:spPr>
          <a:xfrm>
            <a:off x="3620431" y="3509521"/>
            <a:ext cx="446047" cy="446047"/>
          </a:xfrm>
          <a:prstGeom prst="rect">
            <a:avLst/>
          </a:prstGeom>
        </p:spPr>
      </p:pic>
    </p:spTree>
    <p:extLst>
      <p:ext uri="{BB962C8B-B14F-4D97-AF65-F5344CB8AC3E}">
        <p14:creationId xmlns:p14="http://schemas.microsoft.com/office/powerpoint/2010/main" val="3891660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 Naming</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fontScale="92500"/>
          </a:bodyPr>
          <a:lstStyle/>
          <a:p>
            <a:pPr marL="139700" indent="0">
              <a:buNone/>
            </a:pPr>
            <a:r>
              <a:rPr lang="en-US" sz="2200" b="1" i="0" dirty="0">
                <a:solidFill>
                  <a:srgbClr val="244061"/>
                </a:solidFill>
                <a:effectLst/>
                <a:latin typeface="1"/>
              </a:rPr>
              <a:t>Choose Descriptive / Unambiguous Names</a:t>
            </a:r>
          </a:p>
          <a:p>
            <a:r>
              <a:rPr lang="en-US" sz="2200" b="0" i="0" dirty="0">
                <a:solidFill>
                  <a:srgbClr val="000000"/>
                </a:solidFill>
                <a:effectLst/>
                <a:latin typeface="Calibri" panose="020F0502020204030204" pitchFamily="34" charset="0"/>
              </a:rPr>
              <a:t>Names must reflect what a variable, field, property stands for.</a:t>
            </a:r>
          </a:p>
          <a:p>
            <a:pPr marL="139700" indent="0">
              <a:buNone/>
            </a:pPr>
            <a:r>
              <a:rPr lang="en-US" sz="2200" b="1" i="0" dirty="0">
                <a:solidFill>
                  <a:srgbClr val="244061"/>
                </a:solidFill>
                <a:effectLst/>
                <a:latin typeface="1"/>
              </a:rPr>
              <a:t>Choose Names at Appropriate Level of Abstraction</a:t>
            </a:r>
          </a:p>
          <a:p>
            <a:r>
              <a:rPr lang="en-US" sz="2200" b="0" i="0" dirty="0">
                <a:solidFill>
                  <a:srgbClr val="000000"/>
                </a:solidFill>
                <a:effectLst/>
                <a:latin typeface="Calibri" panose="020F0502020204030204" pitchFamily="34" charset="0"/>
              </a:rPr>
              <a:t>Choose names that reflect the level of abstraction of the class or method you are working in.</a:t>
            </a:r>
          </a:p>
          <a:p>
            <a:pPr marL="139700" indent="0">
              <a:buNone/>
            </a:pPr>
            <a:r>
              <a:rPr lang="en-US" sz="2200" b="1" i="0" dirty="0">
                <a:solidFill>
                  <a:srgbClr val="244061"/>
                </a:solidFill>
                <a:effectLst/>
                <a:latin typeface="1"/>
              </a:rPr>
              <a:t>Name Interfaces After Functionality They Abstract</a:t>
            </a:r>
          </a:p>
          <a:p>
            <a:r>
              <a:rPr lang="en-US" sz="2200" b="0" i="0" dirty="0">
                <a:solidFill>
                  <a:srgbClr val="000000"/>
                </a:solidFill>
                <a:effectLst/>
                <a:latin typeface="Calibri" panose="020F0502020204030204" pitchFamily="34" charset="0"/>
              </a:rPr>
              <a:t>The name of an interface should be derived from its usage by the client</a:t>
            </a:r>
            <a:r>
              <a:rPr lang="en-US" sz="2600" dirty="0"/>
              <a:t> </a:t>
            </a:r>
            <a:br>
              <a:rPr lang="en-US" sz="2000" dirty="0"/>
            </a:br>
            <a:r>
              <a:rPr lang="en-US" sz="2000" dirty="0" err="1"/>
              <a:t>Eg</a:t>
            </a:r>
            <a:r>
              <a:rPr lang="en-US" sz="2000" dirty="0"/>
              <a:t>: Serializ</a:t>
            </a:r>
            <a:r>
              <a:rPr lang="en-US" sz="2000" u="sng" dirty="0"/>
              <a:t>able</a:t>
            </a:r>
            <a:r>
              <a:rPr lang="en-US" sz="2000" dirty="0"/>
              <a:t> , </a:t>
            </a:r>
            <a:r>
              <a:rPr lang="en-US" sz="2000" u="sng" dirty="0" err="1"/>
              <a:t>I</a:t>
            </a:r>
            <a:r>
              <a:rPr lang="en-US" sz="2000" dirty="0" err="1"/>
              <a:t>Query</a:t>
            </a:r>
            <a:r>
              <a:rPr lang="en-US" sz="2000" u="sng" dirty="0" err="1"/>
              <a:t>able</a:t>
            </a:r>
            <a:endParaRPr lang="en-US" sz="2000" u="sng" dirty="0"/>
          </a:p>
        </p:txBody>
      </p:sp>
    </p:spTree>
    <p:extLst>
      <p:ext uri="{BB962C8B-B14F-4D97-AF65-F5344CB8AC3E}">
        <p14:creationId xmlns:p14="http://schemas.microsoft.com/office/powerpoint/2010/main" val="3472841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0AFF-A26D-9372-D95D-9015D54A5E8E}"/>
              </a:ext>
            </a:extLst>
          </p:cNvPr>
          <p:cNvSpPr>
            <a:spLocks noGrp="1"/>
          </p:cNvSpPr>
          <p:nvPr>
            <p:ph type="title"/>
          </p:nvPr>
        </p:nvSpPr>
        <p:spPr>
          <a:xfrm>
            <a:off x="207827" y="1987995"/>
            <a:ext cx="3571556" cy="999000"/>
          </a:xfrm>
        </p:spPr>
        <p:txBody>
          <a:bodyPr>
            <a:normAutofit/>
          </a:bodyPr>
          <a:lstStyle/>
          <a:p>
            <a:r>
              <a:rPr lang="en-US" sz="4400" dirty="0"/>
              <a:t>Is he right 🤔?</a:t>
            </a:r>
          </a:p>
        </p:txBody>
      </p:sp>
      <p:pic>
        <p:nvPicPr>
          <p:cNvPr id="2050" name="Picture 2" descr="Santosh Dangare on Twitter: &quot;Will you stop using &quot;i&quot; in for ...">
            <a:extLst>
              <a:ext uri="{FF2B5EF4-FFF2-40B4-BE49-F238E27FC236}">
                <a16:creationId xmlns:a16="http://schemas.microsoft.com/office/drawing/2014/main" id="{2598C911-7634-9853-DC22-B44CFB804E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61" b="3429"/>
          <a:stretch/>
        </p:blipFill>
        <p:spPr bwMode="auto">
          <a:xfrm>
            <a:off x="3779383" y="275063"/>
            <a:ext cx="5364617" cy="4549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x on a black background&#10;&#10;Description automatically generated">
            <a:extLst>
              <a:ext uri="{FF2B5EF4-FFF2-40B4-BE49-F238E27FC236}">
                <a16:creationId xmlns:a16="http://schemas.microsoft.com/office/drawing/2014/main" id="{68210F87-3503-39CE-B3AD-3302ED7251BF}"/>
              </a:ext>
            </a:extLst>
          </p:cNvPr>
          <p:cNvPicPr>
            <a:picLocks noChangeAspect="1"/>
          </p:cNvPicPr>
          <p:nvPr/>
        </p:nvPicPr>
        <p:blipFill>
          <a:blip r:embed="rId3"/>
          <a:stretch>
            <a:fillRect/>
          </a:stretch>
        </p:blipFill>
        <p:spPr>
          <a:xfrm>
            <a:off x="4013023" y="88337"/>
            <a:ext cx="4923150" cy="4923150"/>
          </a:xfrm>
          <a:prstGeom prst="rect">
            <a:avLst/>
          </a:prstGeom>
        </p:spPr>
      </p:pic>
    </p:spTree>
    <p:extLst>
      <p:ext uri="{BB962C8B-B14F-4D97-AF65-F5344CB8AC3E}">
        <p14:creationId xmlns:p14="http://schemas.microsoft.com/office/powerpoint/2010/main" val="399109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 Naming</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fontScale="92500" lnSpcReduction="20000"/>
          </a:bodyPr>
          <a:lstStyle/>
          <a:p>
            <a:pPr marL="139700" indent="0">
              <a:buNone/>
            </a:pPr>
            <a:r>
              <a:rPr lang="en-US" sz="2400" b="1" i="0" dirty="0">
                <a:solidFill>
                  <a:srgbClr val="244061"/>
                </a:solidFill>
                <a:effectLst/>
                <a:latin typeface="1"/>
              </a:rPr>
              <a:t>Name Methods After What They Do</a:t>
            </a:r>
          </a:p>
          <a:p>
            <a:r>
              <a:rPr lang="en-US" sz="2400" b="0" i="0" dirty="0">
                <a:solidFill>
                  <a:srgbClr val="000000"/>
                </a:solidFill>
                <a:effectLst/>
                <a:latin typeface="Calibri" panose="020F0502020204030204" pitchFamily="34" charset="0"/>
              </a:rPr>
              <a:t>The name of a method should describe what is done, not how it is done.</a:t>
            </a:r>
          </a:p>
          <a:p>
            <a:pPr marL="139700" indent="0">
              <a:buNone/>
            </a:pPr>
            <a:r>
              <a:rPr lang="en-US" sz="2400" b="1" i="0" dirty="0">
                <a:solidFill>
                  <a:srgbClr val="244061"/>
                </a:solidFill>
                <a:effectLst/>
                <a:latin typeface="1"/>
              </a:rPr>
              <a:t>Use Long Names for Long Scopes </a:t>
            </a:r>
          </a:p>
          <a:p>
            <a:r>
              <a:rPr lang="en-US" sz="2400" b="0" i="0" dirty="0">
                <a:solidFill>
                  <a:srgbClr val="000000"/>
                </a:solidFill>
                <a:effectLst/>
                <a:latin typeface="Calibri" panose="020F0502020204030204" pitchFamily="34" charset="0"/>
              </a:rPr>
              <a:t>fields =&gt; parameters =&gt; locals =&gt; loop variables</a:t>
            </a:r>
          </a:p>
          <a:p>
            <a:r>
              <a:rPr lang="en-US" sz="2400" b="0" i="0" dirty="0">
                <a:solidFill>
                  <a:srgbClr val="000000"/>
                </a:solidFill>
                <a:effectLst/>
                <a:latin typeface="Calibri" panose="020F0502020204030204" pitchFamily="34" charset="0"/>
              </a:rPr>
              <a:t>longest </a:t>
            </a:r>
            <a:r>
              <a:rPr lang="en-US" sz="2400" dirty="0">
                <a:solidFill>
                  <a:srgbClr val="000000"/>
                </a:solidFill>
                <a:latin typeface="Calibri" panose="020F0502020204030204" pitchFamily="34" charset="0"/>
              </a:rPr>
              <a:t>--------------------------------------</a:t>
            </a:r>
            <a:r>
              <a:rPr lang="en-US" sz="2400" b="0" i="0" dirty="0">
                <a:solidFill>
                  <a:srgbClr val="000000"/>
                </a:solidFill>
                <a:effectLst/>
                <a:latin typeface="Calibri" panose="020F0502020204030204" pitchFamily="34" charset="0"/>
              </a:rPr>
              <a:t>&gt; shortest</a:t>
            </a:r>
          </a:p>
          <a:p>
            <a:pPr marL="139700" indent="0">
              <a:buNone/>
            </a:pPr>
            <a:r>
              <a:rPr lang="en-US" sz="2400" b="1" i="0" dirty="0">
                <a:solidFill>
                  <a:srgbClr val="244061"/>
                </a:solidFill>
                <a:effectLst/>
                <a:latin typeface="1"/>
              </a:rPr>
              <a:t>Standard Nomenclature Where Possible (Follow The Conventions)</a:t>
            </a:r>
          </a:p>
          <a:p>
            <a:r>
              <a:rPr lang="en-US" sz="2400" b="0" i="0" dirty="0">
                <a:solidFill>
                  <a:srgbClr val="000000"/>
                </a:solidFill>
                <a:effectLst/>
                <a:latin typeface="Calibri" panose="020F0502020204030204" pitchFamily="34" charset="0"/>
              </a:rPr>
              <a:t>Don’t invent your own language when there is a standard.</a:t>
            </a:r>
            <a:r>
              <a:rPr lang="en-US" sz="2400" dirty="0"/>
              <a:t> </a:t>
            </a:r>
            <a:br>
              <a:rPr lang="en-US" dirty="0"/>
            </a:br>
            <a:endParaRPr lang="en-US" sz="2000" u="sng" dirty="0"/>
          </a:p>
        </p:txBody>
      </p:sp>
    </p:spTree>
    <p:extLst>
      <p:ext uri="{BB962C8B-B14F-4D97-AF65-F5344CB8AC3E}">
        <p14:creationId xmlns:p14="http://schemas.microsoft.com/office/powerpoint/2010/main" val="1378345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 Naming</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a:bodyPr>
          <a:lstStyle/>
          <a:p>
            <a:pPr marL="139700" indent="0">
              <a:buNone/>
            </a:pPr>
            <a:r>
              <a:rPr lang="en-US" sz="2400" b="1" i="0" dirty="0">
                <a:solidFill>
                  <a:srgbClr val="860000"/>
                </a:solidFill>
                <a:effectLst/>
                <a:latin typeface="1"/>
              </a:rPr>
              <a:t>NO Encodings in Names </a:t>
            </a:r>
            <a:r>
              <a:rPr lang="en-US" sz="2400" b="1" i="0" dirty="0">
                <a:solidFill>
                  <a:srgbClr val="244061"/>
                </a:solidFill>
                <a:effectLst/>
                <a:latin typeface="1"/>
              </a:rPr>
              <a:t>: </a:t>
            </a:r>
            <a:r>
              <a:rPr lang="en-US" sz="2400" b="0" i="0" dirty="0">
                <a:solidFill>
                  <a:srgbClr val="000000"/>
                </a:solidFill>
                <a:effectLst/>
                <a:latin typeface="Calibri" panose="020F0502020204030204" pitchFamily="34" charset="0"/>
              </a:rPr>
              <a:t>NO prefixes, no type/scope information</a:t>
            </a:r>
            <a:br>
              <a:rPr lang="en-US" dirty="0"/>
            </a:br>
            <a:endParaRPr lang="en-US" dirty="0"/>
          </a:p>
          <a:p>
            <a:pPr>
              <a:buFontTx/>
              <a:buChar char="-"/>
            </a:pPr>
            <a:r>
              <a:rPr lang="en-US" sz="2400" dirty="0"/>
              <a:t>In most cases, This is the right thing to do unless the language conventions suggests otherwise </a:t>
            </a:r>
          </a:p>
          <a:p>
            <a:pPr>
              <a:buFontTx/>
              <a:buChar char="-"/>
            </a:pPr>
            <a:r>
              <a:rPr lang="en-US" sz="2400" dirty="0"/>
              <a:t>Encoding is correct in cases like:</a:t>
            </a:r>
          </a:p>
          <a:p>
            <a:pPr lvl="1">
              <a:buClr>
                <a:schemeClr val="tx1">
                  <a:lumMod val="95000"/>
                  <a:lumOff val="5000"/>
                </a:schemeClr>
              </a:buClr>
              <a:buFontTx/>
              <a:buChar char="-"/>
            </a:pPr>
            <a:r>
              <a:rPr lang="en-US" sz="2400" dirty="0">
                <a:solidFill>
                  <a:schemeClr val="tx1">
                    <a:lumMod val="95000"/>
                    <a:lumOff val="5000"/>
                  </a:schemeClr>
                </a:solidFill>
              </a:rPr>
              <a:t>In C#: Interfaces are prefixed by letter I,  </a:t>
            </a:r>
            <a:r>
              <a:rPr lang="en-US" sz="2400" dirty="0" err="1">
                <a:solidFill>
                  <a:schemeClr val="tx1">
                    <a:lumMod val="95000"/>
                    <a:lumOff val="5000"/>
                  </a:schemeClr>
                </a:solidFill>
              </a:rPr>
              <a:t>Eg</a:t>
            </a:r>
            <a:r>
              <a:rPr lang="en-US" sz="2400" dirty="0">
                <a:solidFill>
                  <a:schemeClr val="tx1">
                    <a:lumMod val="95000"/>
                    <a:lumOff val="5000"/>
                  </a:schemeClr>
                </a:solidFill>
              </a:rPr>
              <a:t>: </a:t>
            </a:r>
            <a:r>
              <a:rPr lang="en-US" sz="2400" dirty="0" err="1">
                <a:solidFill>
                  <a:schemeClr val="tx1">
                    <a:lumMod val="95000"/>
                    <a:lumOff val="5000"/>
                  </a:schemeClr>
                </a:solidFill>
              </a:rPr>
              <a:t>Ilist</a:t>
            </a:r>
            <a:endParaRPr lang="en-US" sz="2400" dirty="0">
              <a:solidFill>
                <a:schemeClr val="tx1">
                  <a:lumMod val="95000"/>
                  <a:lumOff val="5000"/>
                </a:schemeClr>
              </a:solidFill>
            </a:endParaRPr>
          </a:p>
          <a:p>
            <a:pPr lvl="1">
              <a:buClr>
                <a:schemeClr val="tx1">
                  <a:lumMod val="95000"/>
                  <a:lumOff val="5000"/>
                </a:schemeClr>
              </a:buClr>
              <a:buFontTx/>
              <a:buChar char="-"/>
            </a:pPr>
            <a:r>
              <a:rPr lang="en-US" sz="2400" dirty="0">
                <a:solidFill>
                  <a:schemeClr val="tx1">
                    <a:lumMod val="95000"/>
                    <a:lumOff val="5000"/>
                  </a:schemeClr>
                </a:solidFill>
              </a:rPr>
              <a:t>In C/C++ and </a:t>
            </a:r>
            <a:r>
              <a:rPr lang="en-US" sz="2400" dirty="0" err="1">
                <a:solidFill>
                  <a:schemeClr val="tx1">
                    <a:lumMod val="95000"/>
                    <a:lumOff val="5000"/>
                  </a:schemeClr>
                </a:solidFill>
              </a:rPr>
              <a:t>VisualBasic</a:t>
            </a:r>
            <a:r>
              <a:rPr lang="en-US" sz="2400" dirty="0">
                <a:solidFill>
                  <a:schemeClr val="tx1">
                    <a:lumMod val="95000"/>
                    <a:lumOff val="5000"/>
                  </a:schemeClr>
                </a:solidFill>
              </a:rPr>
              <a:t> : Hungarian Notation maybe used</a:t>
            </a:r>
            <a:endParaRPr lang="en-US" sz="2800" dirty="0">
              <a:solidFill>
                <a:schemeClr val="tx1">
                  <a:lumMod val="95000"/>
                  <a:lumOff val="5000"/>
                </a:schemeClr>
              </a:solidFill>
            </a:endParaRPr>
          </a:p>
        </p:txBody>
      </p:sp>
    </p:spTree>
    <p:extLst>
      <p:ext uri="{BB962C8B-B14F-4D97-AF65-F5344CB8AC3E}">
        <p14:creationId xmlns:p14="http://schemas.microsoft.com/office/powerpoint/2010/main" val="6234069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Extra Knowledge: Hungarian Notation</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a:bodyPr>
          <a:lstStyle/>
          <a:p>
            <a:pPr marL="139700" indent="0">
              <a:buNone/>
            </a:pPr>
            <a:r>
              <a:rPr lang="en-US" sz="2400" dirty="0"/>
              <a:t>The main idea behind Hungarian notation is to include a prefix or a short code in the names of variables, functions, or other entities to indicate their data types, usage, or other characteristics</a:t>
            </a:r>
          </a:p>
          <a:p>
            <a:pPr>
              <a:buFontTx/>
              <a:buChar char="-"/>
            </a:pPr>
            <a:r>
              <a:rPr lang="en-US" sz="2400" dirty="0" err="1"/>
              <a:t>Eg</a:t>
            </a:r>
            <a:r>
              <a:rPr lang="en-US" sz="2400" dirty="0"/>
              <a:t>: </a:t>
            </a:r>
            <a:r>
              <a:rPr lang="en-US" sz="2400" dirty="0" err="1"/>
              <a:t>iCount</a:t>
            </a:r>
            <a:r>
              <a:rPr lang="en-US" sz="2400" dirty="0"/>
              <a:t> -&gt; int, </a:t>
            </a:r>
          </a:p>
          <a:p>
            <a:pPr>
              <a:buFontTx/>
              <a:buChar char="-"/>
            </a:pPr>
            <a:r>
              <a:rPr lang="en-US" sz="2400" dirty="0" err="1"/>
              <a:t>strName</a:t>
            </a:r>
            <a:r>
              <a:rPr lang="en-US" sz="2400" dirty="0"/>
              <a:t> -&gt; string,</a:t>
            </a:r>
          </a:p>
          <a:p>
            <a:pPr>
              <a:buFontTx/>
              <a:buChar char="-"/>
            </a:pPr>
            <a:r>
              <a:rPr lang="en-US" sz="2400" dirty="0" err="1"/>
              <a:t>btnSubmit</a:t>
            </a:r>
            <a:r>
              <a:rPr lang="en-US" sz="2400" dirty="0"/>
              <a:t> -&gt; Instance of Button class</a:t>
            </a:r>
            <a:endParaRPr lang="en-US" sz="2800" dirty="0"/>
          </a:p>
        </p:txBody>
      </p:sp>
      <p:pic>
        <p:nvPicPr>
          <p:cNvPr id="5" name="Picture 4">
            <a:extLst>
              <a:ext uri="{FF2B5EF4-FFF2-40B4-BE49-F238E27FC236}">
                <a16:creationId xmlns:a16="http://schemas.microsoft.com/office/drawing/2014/main" id="{8F4AD9AD-22BE-96EE-540F-F4330B44D834}"/>
              </a:ext>
            </a:extLst>
          </p:cNvPr>
          <p:cNvPicPr>
            <a:picLocks noChangeAspect="1"/>
          </p:cNvPicPr>
          <p:nvPr/>
        </p:nvPicPr>
        <p:blipFill>
          <a:blip r:embed="rId2"/>
          <a:stretch>
            <a:fillRect/>
          </a:stretch>
        </p:blipFill>
        <p:spPr>
          <a:xfrm>
            <a:off x="6051023" y="2616958"/>
            <a:ext cx="2022459" cy="2022459"/>
          </a:xfrm>
          <a:prstGeom prst="rect">
            <a:avLst/>
          </a:prstGeom>
        </p:spPr>
      </p:pic>
    </p:spTree>
    <p:extLst>
      <p:ext uri="{BB962C8B-B14F-4D97-AF65-F5344CB8AC3E}">
        <p14:creationId xmlns:p14="http://schemas.microsoft.com/office/powerpoint/2010/main" val="2452768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 Comments</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a:bodyPr>
          <a:lstStyle/>
          <a:p>
            <a:pPr marL="139700" indent="0">
              <a:buNone/>
            </a:pPr>
            <a:r>
              <a:rPr lang="en-US" sz="2400" dirty="0">
                <a:solidFill>
                  <a:schemeClr val="tx1">
                    <a:lumMod val="95000"/>
                    <a:lumOff val="5000"/>
                  </a:schemeClr>
                </a:solidFill>
              </a:rPr>
              <a:t>Rule #1 in comments: </a:t>
            </a:r>
          </a:p>
          <a:p>
            <a:pPr marL="139700" indent="0">
              <a:buNone/>
            </a:pPr>
            <a:r>
              <a:rPr lang="en-US" sz="3200" i="1" dirty="0">
                <a:solidFill>
                  <a:schemeClr val="tx1">
                    <a:lumMod val="95000"/>
                    <a:lumOff val="5000"/>
                  </a:schemeClr>
                </a:solidFill>
              </a:rPr>
              <a:t>“The Best comments are the ones you don’t have to write”</a:t>
            </a:r>
            <a:endParaRPr lang="en-US" sz="3600" i="1" dirty="0">
              <a:solidFill>
                <a:schemeClr val="tx1">
                  <a:lumMod val="95000"/>
                  <a:lumOff val="5000"/>
                </a:schemeClr>
              </a:solidFill>
            </a:endParaRPr>
          </a:p>
        </p:txBody>
      </p:sp>
      <p:pic>
        <p:nvPicPr>
          <p:cNvPr id="5" name="Picture 4">
            <a:extLst>
              <a:ext uri="{FF2B5EF4-FFF2-40B4-BE49-F238E27FC236}">
                <a16:creationId xmlns:a16="http://schemas.microsoft.com/office/drawing/2014/main" id="{7A443CEE-1322-1671-22ED-2FBFD45EDB42}"/>
              </a:ext>
            </a:extLst>
          </p:cNvPr>
          <p:cNvPicPr>
            <a:picLocks noChangeAspect="1"/>
          </p:cNvPicPr>
          <p:nvPr/>
        </p:nvPicPr>
        <p:blipFill>
          <a:blip r:embed="rId2"/>
          <a:stretch>
            <a:fillRect/>
          </a:stretch>
        </p:blipFill>
        <p:spPr>
          <a:xfrm>
            <a:off x="3256621" y="2855177"/>
            <a:ext cx="1984452" cy="1984452"/>
          </a:xfrm>
          <a:prstGeom prst="rect">
            <a:avLst/>
          </a:prstGeom>
        </p:spPr>
      </p:pic>
    </p:spTree>
    <p:extLst>
      <p:ext uri="{BB962C8B-B14F-4D97-AF65-F5344CB8AC3E}">
        <p14:creationId xmlns:p14="http://schemas.microsoft.com/office/powerpoint/2010/main" val="3089015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443CEE-1322-1671-22ED-2FBFD45EDB42}"/>
              </a:ext>
            </a:extLst>
          </p:cNvPr>
          <p:cNvPicPr>
            <a:picLocks noChangeAspect="1"/>
          </p:cNvPicPr>
          <p:nvPr/>
        </p:nvPicPr>
        <p:blipFill>
          <a:blip r:embed="rId2"/>
          <a:stretch>
            <a:fillRect/>
          </a:stretch>
        </p:blipFill>
        <p:spPr>
          <a:xfrm>
            <a:off x="3256621" y="2855177"/>
            <a:ext cx="1984452" cy="1984452"/>
          </a:xfrm>
          <a:prstGeom prst="rect">
            <a:avLst/>
          </a:prstGeom>
        </p:spPr>
      </p:pic>
      <p:pic>
        <p:nvPicPr>
          <p:cNvPr id="6" name="Picture 5">
            <a:extLst>
              <a:ext uri="{FF2B5EF4-FFF2-40B4-BE49-F238E27FC236}">
                <a16:creationId xmlns:a16="http://schemas.microsoft.com/office/drawing/2014/main" id="{14F3F09C-88F2-94B8-7EDE-721691E5CBC2}"/>
              </a:ext>
            </a:extLst>
          </p:cNvPr>
          <p:cNvPicPr>
            <a:picLocks noChangeAspect="1"/>
          </p:cNvPicPr>
          <p:nvPr/>
        </p:nvPicPr>
        <p:blipFill>
          <a:blip r:embed="rId3"/>
          <a:stretch>
            <a:fillRect/>
          </a:stretch>
        </p:blipFill>
        <p:spPr>
          <a:xfrm>
            <a:off x="0" y="0"/>
            <a:ext cx="7300452" cy="5143500"/>
          </a:xfrm>
          <a:prstGeom prst="rect">
            <a:avLst/>
          </a:prstGeom>
        </p:spPr>
      </p:pic>
      <p:sp>
        <p:nvSpPr>
          <p:cNvPr id="11" name="Rectangle 10">
            <a:extLst>
              <a:ext uri="{FF2B5EF4-FFF2-40B4-BE49-F238E27FC236}">
                <a16:creationId xmlns:a16="http://schemas.microsoft.com/office/drawing/2014/main" id="{EB024FF9-689C-F375-DA1F-F402FC5D57CD}"/>
              </a:ext>
            </a:extLst>
          </p:cNvPr>
          <p:cNvSpPr/>
          <p:nvPr/>
        </p:nvSpPr>
        <p:spPr>
          <a:xfrm>
            <a:off x="609600" y="557561"/>
            <a:ext cx="4631473" cy="16503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B9A7FEC-E4E2-5198-B655-65A21B9E5D95}"/>
              </a:ext>
            </a:extLst>
          </p:cNvPr>
          <p:cNvSpPr txBox="1"/>
          <p:nvPr/>
        </p:nvSpPr>
        <p:spPr>
          <a:xfrm>
            <a:off x="4163121" y="1018479"/>
            <a:ext cx="1308410" cy="523220"/>
          </a:xfrm>
          <a:prstGeom prst="rect">
            <a:avLst/>
          </a:prstGeom>
          <a:noFill/>
        </p:spPr>
        <p:txBody>
          <a:bodyPr wrap="square" rtlCol="0">
            <a:spAutoFit/>
          </a:bodyPr>
          <a:lstStyle/>
          <a:p>
            <a:r>
              <a:rPr lang="en-US" dirty="0">
                <a:highlight>
                  <a:srgbClr val="FFFF00"/>
                </a:highlight>
              </a:rPr>
              <a:t>Javadoc Comments</a:t>
            </a:r>
          </a:p>
        </p:txBody>
      </p:sp>
      <p:sp>
        <p:nvSpPr>
          <p:cNvPr id="13" name="Oval 12">
            <a:extLst>
              <a:ext uri="{FF2B5EF4-FFF2-40B4-BE49-F238E27FC236}">
                <a16:creationId xmlns:a16="http://schemas.microsoft.com/office/drawing/2014/main" id="{7DA9D69A-FEC7-2763-9489-4CD14409352E}"/>
              </a:ext>
            </a:extLst>
          </p:cNvPr>
          <p:cNvSpPr/>
          <p:nvPr/>
        </p:nvSpPr>
        <p:spPr>
          <a:xfrm>
            <a:off x="148682" y="2288323"/>
            <a:ext cx="5040352" cy="25923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C2B3901F-DF47-75B7-B312-AC94694356BF}"/>
              </a:ext>
            </a:extLst>
          </p:cNvPr>
          <p:cNvSpPr txBox="1"/>
          <p:nvPr/>
        </p:nvSpPr>
        <p:spPr>
          <a:xfrm>
            <a:off x="3783980" y="3485621"/>
            <a:ext cx="1308410" cy="523220"/>
          </a:xfrm>
          <a:prstGeom prst="rect">
            <a:avLst/>
          </a:prstGeom>
          <a:noFill/>
        </p:spPr>
        <p:txBody>
          <a:bodyPr wrap="square" rtlCol="0">
            <a:spAutoFit/>
          </a:bodyPr>
          <a:lstStyle/>
          <a:p>
            <a:r>
              <a:rPr lang="en-US" dirty="0">
                <a:highlight>
                  <a:srgbClr val="FFFF00"/>
                </a:highlight>
              </a:rPr>
              <a:t>What is that ???!</a:t>
            </a:r>
          </a:p>
        </p:txBody>
      </p:sp>
    </p:spTree>
    <p:extLst>
      <p:ext uri="{BB962C8B-B14F-4D97-AF65-F5344CB8AC3E}">
        <p14:creationId xmlns:p14="http://schemas.microsoft.com/office/powerpoint/2010/main" val="2109867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noAutofit/>
          </a:bodyPr>
          <a:lstStyle/>
          <a:p>
            <a:r>
              <a:rPr lang="en-US" sz="4400" dirty="0">
                <a:latin typeface="Avenir Next LT Pro" panose="020B0504020202020204" pitchFamily="34" charset="0"/>
              </a:rPr>
              <a:t>Principles of Clean Code: Comments</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a:bodyPr>
          <a:lstStyle/>
          <a:p>
            <a:pPr marL="139700" indent="0">
              <a:buNone/>
            </a:pPr>
            <a:r>
              <a:rPr lang="en-US" sz="3200" dirty="0">
                <a:solidFill>
                  <a:schemeClr val="tx1">
                    <a:lumMod val="95000"/>
                    <a:lumOff val="5000"/>
                  </a:schemeClr>
                </a:solidFill>
              </a:rPr>
              <a:t>Rule #1 in comments: </a:t>
            </a:r>
          </a:p>
          <a:p>
            <a:pPr marL="139700" indent="0">
              <a:buNone/>
            </a:pPr>
            <a:r>
              <a:rPr lang="en-US" sz="4000" i="1" dirty="0">
                <a:solidFill>
                  <a:schemeClr val="tx1">
                    <a:lumMod val="95000"/>
                    <a:lumOff val="5000"/>
                  </a:schemeClr>
                </a:solidFill>
              </a:rPr>
              <a:t>“The Best comments are the ones you don’t have to write”</a:t>
            </a:r>
            <a:endParaRPr lang="en-US" sz="4400" i="1" dirty="0">
              <a:solidFill>
                <a:schemeClr val="tx1">
                  <a:lumMod val="95000"/>
                  <a:lumOff val="5000"/>
                </a:schemeClr>
              </a:solidFill>
            </a:endParaRPr>
          </a:p>
        </p:txBody>
      </p:sp>
      <p:pic>
        <p:nvPicPr>
          <p:cNvPr id="5" name="Picture 4">
            <a:extLst>
              <a:ext uri="{FF2B5EF4-FFF2-40B4-BE49-F238E27FC236}">
                <a16:creationId xmlns:a16="http://schemas.microsoft.com/office/drawing/2014/main" id="{7A443CEE-1322-1671-22ED-2FBFD45EDB42}"/>
              </a:ext>
            </a:extLst>
          </p:cNvPr>
          <p:cNvPicPr>
            <a:picLocks noChangeAspect="1"/>
          </p:cNvPicPr>
          <p:nvPr/>
        </p:nvPicPr>
        <p:blipFill>
          <a:blip r:embed="rId2"/>
          <a:stretch>
            <a:fillRect/>
          </a:stretch>
        </p:blipFill>
        <p:spPr>
          <a:xfrm>
            <a:off x="3256621" y="2855177"/>
            <a:ext cx="1984452" cy="1984452"/>
          </a:xfrm>
          <a:prstGeom prst="rect">
            <a:avLst/>
          </a:prstGeom>
        </p:spPr>
      </p:pic>
      <p:pic>
        <p:nvPicPr>
          <p:cNvPr id="6" name="Picture 5">
            <a:extLst>
              <a:ext uri="{FF2B5EF4-FFF2-40B4-BE49-F238E27FC236}">
                <a16:creationId xmlns:a16="http://schemas.microsoft.com/office/drawing/2014/main" id="{17641777-1F7A-D412-AB68-2F2B33ACB18C}"/>
              </a:ext>
            </a:extLst>
          </p:cNvPr>
          <p:cNvPicPr>
            <a:picLocks noChangeAspect="1"/>
          </p:cNvPicPr>
          <p:nvPr/>
        </p:nvPicPr>
        <p:blipFill>
          <a:blip r:embed="rId3"/>
          <a:stretch>
            <a:fillRect/>
          </a:stretch>
        </p:blipFill>
        <p:spPr>
          <a:xfrm>
            <a:off x="0" y="-1"/>
            <a:ext cx="9144000" cy="5155659"/>
          </a:xfrm>
          <a:prstGeom prst="rect">
            <a:avLst/>
          </a:prstGeom>
        </p:spPr>
      </p:pic>
      <p:sp>
        <p:nvSpPr>
          <p:cNvPr id="7" name="TextBox 6">
            <a:extLst>
              <a:ext uri="{FF2B5EF4-FFF2-40B4-BE49-F238E27FC236}">
                <a16:creationId xmlns:a16="http://schemas.microsoft.com/office/drawing/2014/main" id="{6CC4DB11-5F44-75BC-7487-E2F9EF8BD11A}"/>
              </a:ext>
            </a:extLst>
          </p:cNvPr>
          <p:cNvSpPr txBox="1"/>
          <p:nvPr/>
        </p:nvSpPr>
        <p:spPr>
          <a:xfrm>
            <a:off x="527823" y="887736"/>
            <a:ext cx="2141035" cy="369332"/>
          </a:xfrm>
          <a:prstGeom prst="rect">
            <a:avLst/>
          </a:prstGeom>
          <a:noFill/>
        </p:spPr>
        <p:txBody>
          <a:bodyPr wrap="square" rtlCol="0">
            <a:spAutoFit/>
          </a:bodyPr>
          <a:lstStyle/>
          <a:p>
            <a:r>
              <a:rPr lang="en-US" sz="1800" dirty="0">
                <a:highlight>
                  <a:srgbClr val="FFFF00"/>
                </a:highlight>
              </a:rPr>
              <a:t>Best approach </a:t>
            </a:r>
          </a:p>
        </p:txBody>
      </p:sp>
    </p:spTree>
    <p:extLst>
      <p:ext uri="{BB962C8B-B14F-4D97-AF65-F5344CB8AC3E}">
        <p14:creationId xmlns:p14="http://schemas.microsoft.com/office/powerpoint/2010/main" val="286008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fontScale="90000"/>
          </a:bodyPr>
          <a:lstStyle/>
          <a:p>
            <a:pPr marL="0" marR="0" lvl="0" indent="0" algn="l" rtl="0">
              <a:lnSpc>
                <a:spcPct val="100000"/>
              </a:lnSpc>
              <a:spcBef>
                <a:spcPts val="0"/>
              </a:spcBef>
              <a:spcAft>
                <a:spcPts val="0"/>
              </a:spcAft>
              <a:buClr>
                <a:srgbClr val="424242"/>
              </a:buClr>
              <a:buSzPct val="100000"/>
              <a:buFont typeface="Maven Pro"/>
              <a:buNone/>
            </a:pPr>
            <a:r>
              <a:rPr lang="en" sz="2800" b="1" i="0" u="none" strike="noStrike" cap="none">
                <a:solidFill>
                  <a:srgbClr val="424242"/>
                </a:solidFill>
                <a:latin typeface="Maven Pro"/>
                <a:ea typeface="Maven Pro"/>
                <a:cs typeface="Maven Pro"/>
                <a:sym typeface="Maven Pro"/>
              </a:rPr>
              <a:t>Smells of incomplete or incorrect applications of object-oriented programming principles :</a:t>
            </a:r>
            <a:endParaRPr sz="2800" b="0" i="0" u="none" strike="noStrike" cap="none">
              <a:latin typeface="Arial"/>
              <a:ea typeface="Arial"/>
              <a:cs typeface="Arial"/>
              <a:sym typeface="Arial"/>
            </a:endParaRPr>
          </a:p>
        </p:txBody>
      </p:sp>
      <p:sp>
        <p:nvSpPr>
          <p:cNvPr id="336" name="Google Shape;336;p46"/>
          <p:cNvSpPr txBox="1">
            <a:spLocks noGrp="1"/>
          </p:cNvSpPr>
          <p:nvPr>
            <p:ph type="body" idx="4294967295"/>
          </p:nvPr>
        </p:nvSpPr>
        <p:spPr>
          <a:xfrm>
            <a:off x="906966" y="1597320"/>
            <a:ext cx="7426674" cy="3032640"/>
          </a:xfrm>
          <a:prstGeom prst="rect">
            <a:avLst/>
          </a:prstGeom>
          <a:noFill/>
          <a:ln>
            <a:noFill/>
          </a:ln>
        </p:spPr>
        <p:txBody>
          <a:bodyPr spcFirstLastPara="1" wrap="square" lIns="0" tIns="91425" rIns="0" bIns="91425" anchor="t" anchorCtr="0">
            <a:noAutofit/>
          </a:bodyPr>
          <a:lstStyle/>
          <a:p>
            <a:pPr marL="457200" marR="0" lvl="0" indent="-380850" algn="l" rtl="0">
              <a:lnSpc>
                <a:spcPct val="115000"/>
              </a:lnSpc>
              <a:spcBef>
                <a:spcPts val="0"/>
              </a:spcBef>
              <a:spcAft>
                <a:spcPts val="0"/>
              </a:spcAft>
              <a:buClr>
                <a:schemeClr val="dk1"/>
              </a:buClr>
              <a:buSzPts val="2200"/>
              <a:buFont typeface="Nunito"/>
              <a:buChar char="-"/>
            </a:pPr>
            <a:r>
              <a:rPr lang="en" sz="2400" b="0" i="0" u="none" strike="noStrike" cap="none" dirty="0">
                <a:solidFill>
                  <a:schemeClr val="dk1"/>
                </a:solidFill>
                <a:latin typeface="Arial"/>
                <a:ea typeface="Arial"/>
                <a:cs typeface="Arial"/>
                <a:sym typeface="Arial"/>
              </a:rPr>
              <a:t>Switch Statement.</a:t>
            </a:r>
            <a:endParaRPr sz="2400" dirty="0">
              <a:solidFill>
                <a:schemeClr val="dk1"/>
              </a:solidFill>
            </a:endParaRPr>
          </a:p>
          <a:p>
            <a:pPr marL="0" marR="0" lvl="0" indent="0" algn="l" rtl="0">
              <a:lnSpc>
                <a:spcPct val="115000"/>
              </a:lnSpc>
              <a:spcBef>
                <a:spcPts val="0"/>
              </a:spcBef>
              <a:spcAft>
                <a:spcPts val="0"/>
              </a:spcAft>
              <a:buNone/>
            </a:pPr>
            <a:endParaRPr sz="2400" dirty="0">
              <a:solidFill>
                <a:schemeClr val="dk1"/>
              </a:solidFill>
            </a:endParaRPr>
          </a:p>
          <a:p>
            <a:pPr marL="457200" marR="0" lvl="0" indent="-368250" algn="l" rtl="0">
              <a:lnSpc>
                <a:spcPct val="115000"/>
              </a:lnSpc>
              <a:spcBef>
                <a:spcPts val="0"/>
              </a:spcBef>
              <a:spcAft>
                <a:spcPts val="0"/>
              </a:spcAft>
              <a:buClr>
                <a:schemeClr val="dk1"/>
              </a:buClr>
              <a:buSzPts val="2200"/>
              <a:buFont typeface="Arial"/>
              <a:buChar char="-"/>
            </a:pPr>
            <a:r>
              <a:rPr lang="en" sz="2400" b="0" i="0" u="none" strike="noStrike" cap="none" dirty="0">
                <a:solidFill>
                  <a:schemeClr val="dk1"/>
                </a:solidFill>
                <a:latin typeface="Arial"/>
                <a:ea typeface="Arial"/>
                <a:cs typeface="Arial"/>
                <a:sym typeface="Arial"/>
              </a:rPr>
              <a:t>Temporary Field</a:t>
            </a:r>
            <a:endParaRPr sz="2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400" dirty="0">
              <a:solidFill>
                <a:schemeClr val="dk1"/>
              </a:solidFill>
            </a:endParaRPr>
          </a:p>
          <a:p>
            <a:pPr marL="457200" marR="0" lvl="0" indent="-368250" algn="l" rtl="0">
              <a:lnSpc>
                <a:spcPct val="115000"/>
              </a:lnSpc>
              <a:spcBef>
                <a:spcPts val="0"/>
              </a:spcBef>
              <a:spcAft>
                <a:spcPts val="0"/>
              </a:spcAft>
              <a:buClr>
                <a:schemeClr val="dk1"/>
              </a:buClr>
              <a:buSzPts val="2200"/>
              <a:buFont typeface="Arial"/>
              <a:buChar char="-"/>
            </a:pPr>
            <a:r>
              <a:rPr lang="en" sz="2400" b="0" i="0" u="none" strike="noStrike" cap="none" dirty="0">
                <a:solidFill>
                  <a:schemeClr val="dk1"/>
                </a:solidFill>
                <a:latin typeface="Arial"/>
                <a:ea typeface="Arial"/>
                <a:cs typeface="Arial"/>
                <a:sym typeface="Arial"/>
              </a:rPr>
              <a:t>Refused Bequest</a:t>
            </a:r>
            <a:endParaRPr sz="24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400" dirty="0">
              <a:solidFill>
                <a:schemeClr val="dk1"/>
              </a:solidFill>
            </a:endParaRPr>
          </a:p>
          <a:p>
            <a:pPr marL="457200" marR="0" lvl="0" indent="-368250" algn="l" rtl="0">
              <a:lnSpc>
                <a:spcPct val="115000"/>
              </a:lnSpc>
              <a:spcBef>
                <a:spcPts val="0"/>
              </a:spcBef>
              <a:spcAft>
                <a:spcPts val="0"/>
              </a:spcAft>
              <a:buClr>
                <a:schemeClr val="dk1"/>
              </a:buClr>
              <a:buSzPts val="2200"/>
              <a:buFont typeface="Arial"/>
              <a:buChar char="-"/>
            </a:pPr>
            <a:r>
              <a:rPr lang="en" sz="2400" b="0" i="0" u="none" strike="noStrike" cap="none" dirty="0">
                <a:solidFill>
                  <a:schemeClr val="dk1"/>
                </a:solidFill>
                <a:latin typeface="Arial"/>
                <a:ea typeface="Arial"/>
                <a:cs typeface="Arial"/>
                <a:sym typeface="Arial"/>
              </a:rPr>
              <a:t>Alternative Classes with Different Interfaces</a:t>
            </a: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D41C-FF0F-EE2D-1B94-3E8F52E4E310}"/>
              </a:ext>
            </a:extLst>
          </p:cNvPr>
          <p:cNvSpPr>
            <a:spLocks noGrp="1"/>
          </p:cNvSpPr>
          <p:nvPr>
            <p:ph type="title"/>
          </p:nvPr>
        </p:nvSpPr>
        <p:spPr/>
        <p:txBody>
          <a:bodyPr/>
          <a:lstStyle/>
          <a:p>
            <a:r>
              <a:rPr lang="en-US" dirty="0">
                <a:latin typeface="Avenir Next LT Pro" panose="020B0504020202020204" pitchFamily="34" charset="0"/>
              </a:rPr>
              <a:t>Principles of Clean Code: Comments</a:t>
            </a:r>
          </a:p>
        </p:txBody>
      </p:sp>
      <p:sp>
        <p:nvSpPr>
          <p:cNvPr id="3" name="Text Placeholder 2">
            <a:extLst>
              <a:ext uri="{FF2B5EF4-FFF2-40B4-BE49-F238E27FC236}">
                <a16:creationId xmlns:a16="http://schemas.microsoft.com/office/drawing/2014/main" id="{29ADE781-B8D6-A288-5DD0-DBE27D13D4EE}"/>
              </a:ext>
            </a:extLst>
          </p:cNvPr>
          <p:cNvSpPr>
            <a:spLocks noGrp="1"/>
          </p:cNvSpPr>
          <p:nvPr>
            <p:ph type="body" idx="1"/>
          </p:nvPr>
        </p:nvSpPr>
        <p:spPr>
          <a:xfrm>
            <a:off x="334538" y="1293541"/>
            <a:ext cx="8397308" cy="3546088"/>
          </a:xfrm>
        </p:spPr>
        <p:txBody>
          <a:bodyPr>
            <a:normAutofit/>
          </a:bodyPr>
          <a:lstStyle/>
          <a:p>
            <a:pPr>
              <a:buFontTx/>
              <a:buChar char="-"/>
            </a:pPr>
            <a:r>
              <a:rPr lang="en-US" sz="2400" b="1" dirty="0">
                <a:solidFill>
                  <a:schemeClr val="tx1">
                    <a:lumMod val="95000"/>
                    <a:lumOff val="5000"/>
                  </a:schemeClr>
                </a:solidFill>
              </a:rPr>
              <a:t>Comments can lie</a:t>
            </a:r>
            <a:r>
              <a:rPr lang="en-US" sz="2400" dirty="0">
                <a:solidFill>
                  <a:schemeClr val="tx1">
                    <a:lumMod val="95000"/>
                    <a:lumOff val="5000"/>
                  </a:schemeClr>
                </a:solidFill>
              </a:rPr>
              <a:t>: Code may be modified without the comments so make sure to update them accordingly </a:t>
            </a:r>
          </a:p>
          <a:p>
            <a:pPr>
              <a:buFontTx/>
              <a:buChar char="-"/>
            </a:pPr>
            <a:r>
              <a:rPr lang="en-US" sz="2400" b="1" dirty="0">
                <a:solidFill>
                  <a:schemeClr val="tx1">
                    <a:lumMod val="95000"/>
                    <a:lumOff val="5000"/>
                  </a:schemeClr>
                </a:solidFill>
              </a:rPr>
              <a:t>Explain the Why, Not the What</a:t>
            </a:r>
            <a:r>
              <a:rPr lang="en-US" sz="2400" dirty="0">
                <a:solidFill>
                  <a:schemeClr val="tx1">
                    <a:lumMod val="95000"/>
                    <a:lumOff val="5000"/>
                  </a:schemeClr>
                </a:solidFill>
              </a:rPr>
              <a:t>: Comments should focus on explaining the reasoning behind a particular approach rather than restating what the code is doing. The code should be self-explanatory.</a:t>
            </a:r>
          </a:p>
          <a:p>
            <a:pPr>
              <a:buFontTx/>
              <a:buChar char="-"/>
            </a:pPr>
            <a:r>
              <a:rPr lang="en-US" sz="2400" dirty="0">
                <a:solidFill>
                  <a:schemeClr val="tx1">
                    <a:lumMod val="95000"/>
                    <a:lumOff val="5000"/>
                  </a:schemeClr>
                </a:solidFill>
              </a:rPr>
              <a:t>Use Language Documenting comments if needed Ex: Javadoc</a:t>
            </a:r>
          </a:p>
        </p:txBody>
      </p:sp>
    </p:spTree>
    <p:extLst>
      <p:ext uri="{BB962C8B-B14F-4D97-AF65-F5344CB8AC3E}">
        <p14:creationId xmlns:p14="http://schemas.microsoft.com/office/powerpoint/2010/main" val="485338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EA9C-CB2D-0574-82D8-998B17E7A8ED}"/>
              </a:ext>
            </a:extLst>
          </p:cNvPr>
          <p:cNvSpPr>
            <a:spLocks noGrp="1"/>
          </p:cNvSpPr>
          <p:nvPr>
            <p:ph type="title"/>
          </p:nvPr>
        </p:nvSpPr>
        <p:spPr/>
        <p:txBody>
          <a:bodyPr>
            <a:normAutofit/>
          </a:bodyPr>
          <a:lstStyle/>
          <a:p>
            <a:r>
              <a:rPr lang="en-US" dirty="0"/>
              <a:t>DRY (Don't Repeat Yourself) ✅:</a:t>
            </a:r>
          </a:p>
        </p:txBody>
      </p:sp>
      <p:sp>
        <p:nvSpPr>
          <p:cNvPr id="3" name="Text Placeholder 2">
            <a:extLst>
              <a:ext uri="{FF2B5EF4-FFF2-40B4-BE49-F238E27FC236}">
                <a16:creationId xmlns:a16="http://schemas.microsoft.com/office/drawing/2014/main" id="{BC149CCC-1282-B431-5A80-7AF423B16DC3}"/>
              </a:ext>
            </a:extLst>
          </p:cNvPr>
          <p:cNvSpPr>
            <a:spLocks noGrp="1"/>
          </p:cNvSpPr>
          <p:nvPr>
            <p:ph type="body" idx="1"/>
          </p:nvPr>
        </p:nvSpPr>
        <p:spPr>
          <a:xfrm>
            <a:off x="413147" y="1584898"/>
            <a:ext cx="8388882" cy="3146645"/>
          </a:xfrm>
        </p:spPr>
        <p:txBody>
          <a:bodyPr>
            <a:normAutofit fontScale="70000" lnSpcReduction="20000"/>
          </a:bodyPr>
          <a:lstStyle/>
          <a:p>
            <a:pPr marL="139700" indent="0">
              <a:buNone/>
            </a:pPr>
            <a:r>
              <a:rPr lang="en-US" sz="3300" dirty="0"/>
              <a:t>“</a:t>
            </a:r>
            <a:r>
              <a:rPr lang="en-US" sz="3300" i="1" dirty="0"/>
              <a:t>A piece of information (such as logic, code, or data) should have a single, authoritative representation in the software</a:t>
            </a:r>
            <a:r>
              <a:rPr lang="en-US" sz="3300" dirty="0"/>
              <a:t>”</a:t>
            </a:r>
          </a:p>
          <a:p>
            <a:r>
              <a:rPr lang="en-US" sz="3100" dirty="0"/>
              <a:t>Promotes for the </a:t>
            </a:r>
            <a:r>
              <a:rPr lang="en-US" sz="3100" b="1" u="sng" dirty="0"/>
              <a:t>Elimination of redundancy</a:t>
            </a:r>
            <a:r>
              <a:rPr lang="en-US" sz="3100" dirty="0"/>
              <a:t> in code.</a:t>
            </a:r>
          </a:p>
          <a:p>
            <a:r>
              <a:rPr lang="en-US" sz="3100" dirty="0"/>
              <a:t>Reduces the risk of inconsistencies, decreases the maintenance effort</a:t>
            </a:r>
          </a:p>
          <a:p>
            <a:r>
              <a:rPr lang="en-US" sz="3100" b="1" u="sng" dirty="0"/>
              <a:t>Improves code readability</a:t>
            </a:r>
            <a:r>
              <a:rPr lang="en-US" sz="3100" dirty="0"/>
              <a:t>. </a:t>
            </a:r>
          </a:p>
          <a:p>
            <a:r>
              <a:rPr lang="en-US" sz="3100" b="1" u="sng" dirty="0"/>
              <a:t>Encourages to reuse code</a:t>
            </a:r>
            <a:r>
              <a:rPr lang="en-US" sz="3100" dirty="0"/>
              <a:t> through functions, classes, and modules instead of duplicating it across different parts of your program.</a:t>
            </a:r>
          </a:p>
        </p:txBody>
      </p:sp>
      <p:pic>
        <p:nvPicPr>
          <p:cNvPr id="5" name="Picture 4">
            <a:extLst>
              <a:ext uri="{FF2B5EF4-FFF2-40B4-BE49-F238E27FC236}">
                <a16:creationId xmlns:a16="http://schemas.microsoft.com/office/drawing/2014/main" id="{1AB12E87-AF4E-3319-6002-32A04AC7EBF4}"/>
              </a:ext>
            </a:extLst>
          </p:cNvPr>
          <p:cNvPicPr>
            <a:picLocks noChangeAspect="1"/>
          </p:cNvPicPr>
          <p:nvPr/>
        </p:nvPicPr>
        <p:blipFill>
          <a:blip r:embed="rId2"/>
          <a:stretch>
            <a:fillRect/>
          </a:stretch>
        </p:blipFill>
        <p:spPr>
          <a:xfrm>
            <a:off x="7196253" y="238013"/>
            <a:ext cx="1137426" cy="1137426"/>
          </a:xfrm>
          <a:prstGeom prst="rect">
            <a:avLst/>
          </a:prstGeom>
        </p:spPr>
      </p:pic>
    </p:spTree>
    <p:extLst>
      <p:ext uri="{BB962C8B-B14F-4D97-AF65-F5344CB8AC3E}">
        <p14:creationId xmlns:p14="http://schemas.microsoft.com/office/powerpoint/2010/main" val="30027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7EA9C-CB2D-0574-82D8-998B17E7A8ED}"/>
              </a:ext>
            </a:extLst>
          </p:cNvPr>
          <p:cNvSpPr>
            <a:spLocks noGrp="1"/>
          </p:cNvSpPr>
          <p:nvPr>
            <p:ph type="title"/>
          </p:nvPr>
        </p:nvSpPr>
        <p:spPr/>
        <p:txBody>
          <a:bodyPr>
            <a:normAutofit/>
          </a:bodyPr>
          <a:lstStyle/>
          <a:p>
            <a:r>
              <a:rPr lang="en-US" dirty="0"/>
              <a:t>YAGNI (You </a:t>
            </a:r>
            <a:r>
              <a:rPr lang="en-US" dirty="0" err="1"/>
              <a:t>Ain't</a:t>
            </a:r>
            <a:r>
              <a:rPr lang="en-US" dirty="0"/>
              <a:t> </a:t>
            </a:r>
            <a:r>
              <a:rPr lang="en-US" dirty="0" err="1"/>
              <a:t>Gonna</a:t>
            </a:r>
            <a:r>
              <a:rPr lang="en-US" dirty="0"/>
              <a:t> Need It):</a:t>
            </a:r>
          </a:p>
        </p:txBody>
      </p:sp>
      <p:sp>
        <p:nvSpPr>
          <p:cNvPr id="3" name="Text Placeholder 2">
            <a:extLst>
              <a:ext uri="{FF2B5EF4-FFF2-40B4-BE49-F238E27FC236}">
                <a16:creationId xmlns:a16="http://schemas.microsoft.com/office/drawing/2014/main" id="{BC149CCC-1282-B431-5A80-7AF423B16DC3}"/>
              </a:ext>
            </a:extLst>
          </p:cNvPr>
          <p:cNvSpPr>
            <a:spLocks noGrp="1"/>
          </p:cNvSpPr>
          <p:nvPr>
            <p:ph type="body" idx="1"/>
          </p:nvPr>
        </p:nvSpPr>
        <p:spPr>
          <a:xfrm>
            <a:off x="413147" y="1584898"/>
            <a:ext cx="8388882" cy="3146645"/>
          </a:xfrm>
        </p:spPr>
        <p:txBody>
          <a:bodyPr>
            <a:normAutofit fontScale="77500" lnSpcReduction="20000"/>
          </a:bodyPr>
          <a:lstStyle/>
          <a:p>
            <a:pPr marL="139700" indent="0">
              <a:buNone/>
            </a:pPr>
            <a:r>
              <a:rPr lang="en-US" sz="3800" b="1" dirty="0"/>
              <a:t>“</a:t>
            </a:r>
            <a:r>
              <a:rPr lang="en-US" sz="3800" b="1" i="1" dirty="0"/>
              <a:t>You should only implement the features that are necessary for the current requirements</a:t>
            </a:r>
            <a:r>
              <a:rPr lang="en-US" sz="3800" b="1" dirty="0"/>
              <a:t>”</a:t>
            </a:r>
          </a:p>
          <a:p>
            <a:pPr>
              <a:buFontTx/>
              <a:buChar char="-"/>
            </a:pPr>
            <a:r>
              <a:rPr lang="en-US" sz="3300" dirty="0"/>
              <a:t>Don’t try to implement every possible future requirement. </a:t>
            </a:r>
          </a:p>
          <a:p>
            <a:pPr>
              <a:buFontTx/>
              <a:buChar char="-"/>
            </a:pPr>
            <a:r>
              <a:rPr lang="en-US" sz="3300" dirty="0"/>
              <a:t>Avoid over-engineering and unnecessary complexity.</a:t>
            </a:r>
          </a:p>
          <a:p>
            <a:pPr>
              <a:buFontTx/>
              <a:buChar char="-"/>
            </a:pPr>
            <a:r>
              <a:rPr lang="en-US" sz="3300" dirty="0"/>
              <a:t>Focus on what is needed right now </a:t>
            </a:r>
          </a:p>
          <a:p>
            <a:pPr>
              <a:buFontTx/>
              <a:buChar char="-"/>
            </a:pPr>
            <a:r>
              <a:rPr lang="en-US" sz="3300" dirty="0"/>
              <a:t>Avoid spending time on features that might never be used.</a:t>
            </a:r>
            <a:endParaRPr lang="en-US" sz="3100" dirty="0"/>
          </a:p>
        </p:txBody>
      </p:sp>
      <p:pic>
        <p:nvPicPr>
          <p:cNvPr id="3074" name="Picture 2">
            <a:extLst>
              <a:ext uri="{FF2B5EF4-FFF2-40B4-BE49-F238E27FC236}">
                <a16:creationId xmlns:a16="http://schemas.microsoft.com/office/drawing/2014/main" id="{BCBA7404-3F42-DDA2-E4CD-B7C5D94F6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82" y="194248"/>
            <a:ext cx="1390650"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653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1C38-E9F0-BEAD-05CF-C55AF41B9668}"/>
              </a:ext>
            </a:extLst>
          </p:cNvPr>
          <p:cNvSpPr>
            <a:spLocks noGrp="1"/>
          </p:cNvSpPr>
          <p:nvPr>
            <p:ph type="title"/>
          </p:nvPr>
        </p:nvSpPr>
        <p:spPr/>
        <p:txBody>
          <a:bodyPr>
            <a:normAutofit/>
          </a:bodyPr>
          <a:lstStyle/>
          <a:p>
            <a:r>
              <a:rPr lang="en-US" sz="6000" dirty="0"/>
              <a:t>What’s Next 🤔?</a:t>
            </a:r>
          </a:p>
        </p:txBody>
      </p:sp>
      <p:sp>
        <p:nvSpPr>
          <p:cNvPr id="3" name="Text Placeholder 2">
            <a:extLst>
              <a:ext uri="{FF2B5EF4-FFF2-40B4-BE49-F238E27FC236}">
                <a16:creationId xmlns:a16="http://schemas.microsoft.com/office/drawing/2014/main" id="{7FC9B341-4922-5E72-1612-BFA9C4DD87FA}"/>
              </a:ext>
            </a:extLst>
          </p:cNvPr>
          <p:cNvSpPr>
            <a:spLocks noGrp="1"/>
          </p:cNvSpPr>
          <p:nvPr>
            <p:ph type="body" idx="1"/>
          </p:nvPr>
        </p:nvSpPr>
        <p:spPr/>
        <p:txBody>
          <a:bodyPr>
            <a:normAutofit/>
          </a:bodyPr>
          <a:lstStyle/>
          <a:p>
            <a:pPr marL="139700" indent="0">
              <a:buClr>
                <a:schemeClr val="tx1">
                  <a:lumMod val="95000"/>
                  <a:lumOff val="5000"/>
                </a:schemeClr>
              </a:buClr>
              <a:buNone/>
            </a:pPr>
            <a:r>
              <a:rPr lang="en-US" sz="3200" dirty="0"/>
              <a:t>By now you should already know:</a:t>
            </a:r>
          </a:p>
          <a:p>
            <a:pPr>
              <a:buClr>
                <a:schemeClr val="tx1">
                  <a:lumMod val="95000"/>
                  <a:lumOff val="5000"/>
                </a:schemeClr>
              </a:buClr>
            </a:pPr>
            <a:r>
              <a:rPr lang="en-US" sz="2400" dirty="0"/>
              <a:t>SOLID Principles</a:t>
            </a:r>
          </a:p>
          <a:p>
            <a:pPr>
              <a:buClr>
                <a:schemeClr val="tx1">
                  <a:lumMod val="95000"/>
                  <a:lumOff val="5000"/>
                </a:schemeClr>
              </a:buClr>
            </a:pPr>
            <a:r>
              <a:rPr lang="en-US" sz="2400" dirty="0"/>
              <a:t>9 Design Patterns</a:t>
            </a:r>
          </a:p>
          <a:p>
            <a:pPr>
              <a:buClr>
                <a:schemeClr val="tx1">
                  <a:lumMod val="95000"/>
                  <a:lumOff val="5000"/>
                </a:schemeClr>
              </a:buClr>
            </a:pPr>
            <a:r>
              <a:rPr lang="en-US" sz="2400" dirty="0"/>
              <a:t>2 Code Smells and their Refactoring techniques</a:t>
            </a:r>
          </a:p>
          <a:p>
            <a:pPr>
              <a:buClr>
                <a:schemeClr val="tx1">
                  <a:lumMod val="95000"/>
                  <a:lumOff val="5000"/>
                </a:schemeClr>
              </a:buClr>
            </a:pPr>
            <a:r>
              <a:rPr lang="en-US" sz="2400" dirty="0"/>
              <a:t>Clean Code</a:t>
            </a:r>
          </a:p>
        </p:txBody>
      </p:sp>
    </p:spTree>
    <p:extLst>
      <p:ext uri="{BB962C8B-B14F-4D97-AF65-F5344CB8AC3E}">
        <p14:creationId xmlns:p14="http://schemas.microsoft.com/office/powerpoint/2010/main" val="6342542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1C38-E9F0-BEAD-05CF-C55AF41B9668}"/>
              </a:ext>
            </a:extLst>
          </p:cNvPr>
          <p:cNvSpPr>
            <a:spLocks noGrp="1"/>
          </p:cNvSpPr>
          <p:nvPr>
            <p:ph type="title"/>
          </p:nvPr>
        </p:nvSpPr>
        <p:spPr/>
        <p:txBody>
          <a:bodyPr>
            <a:normAutofit/>
          </a:bodyPr>
          <a:lstStyle/>
          <a:p>
            <a:r>
              <a:rPr lang="en-US" sz="6000" dirty="0"/>
              <a:t>What’s Next 🤔?</a:t>
            </a:r>
          </a:p>
        </p:txBody>
      </p:sp>
      <p:sp>
        <p:nvSpPr>
          <p:cNvPr id="3" name="Text Placeholder 2">
            <a:extLst>
              <a:ext uri="{FF2B5EF4-FFF2-40B4-BE49-F238E27FC236}">
                <a16:creationId xmlns:a16="http://schemas.microsoft.com/office/drawing/2014/main" id="{7FC9B341-4922-5E72-1612-BFA9C4DD87FA}"/>
              </a:ext>
            </a:extLst>
          </p:cNvPr>
          <p:cNvSpPr>
            <a:spLocks noGrp="1"/>
          </p:cNvSpPr>
          <p:nvPr>
            <p:ph type="body" idx="1"/>
          </p:nvPr>
        </p:nvSpPr>
        <p:spPr/>
        <p:txBody>
          <a:bodyPr>
            <a:normAutofit lnSpcReduction="10000"/>
          </a:bodyPr>
          <a:lstStyle/>
          <a:p>
            <a:pPr marL="139700" indent="0">
              <a:buClr>
                <a:schemeClr val="tx1">
                  <a:lumMod val="95000"/>
                  <a:lumOff val="5000"/>
                </a:schemeClr>
              </a:buClr>
              <a:buNone/>
            </a:pPr>
            <a:r>
              <a:rPr lang="en-US" sz="3200" dirty="0"/>
              <a:t>But there is still more to learn &amp; practice:</a:t>
            </a:r>
          </a:p>
          <a:p>
            <a:pPr>
              <a:buClr>
                <a:schemeClr val="tx1">
                  <a:lumMod val="95000"/>
                  <a:lumOff val="5000"/>
                </a:schemeClr>
              </a:buClr>
            </a:pPr>
            <a:r>
              <a:rPr lang="en-US" sz="2400" dirty="0"/>
              <a:t>The Remaining </a:t>
            </a:r>
            <a:r>
              <a:rPr lang="en-US" sz="2400" dirty="0" err="1"/>
              <a:t>GoF</a:t>
            </a:r>
            <a:r>
              <a:rPr lang="en-US" sz="2400" dirty="0"/>
              <a:t> Design Patterns, By now this should be easy for you </a:t>
            </a:r>
            <a:r>
              <a:rPr lang="en-US" sz="3200" dirty="0"/>
              <a:t>✅</a:t>
            </a:r>
            <a:endParaRPr lang="en-US" sz="2400" dirty="0"/>
          </a:p>
          <a:p>
            <a:pPr>
              <a:buClr>
                <a:schemeClr val="tx1">
                  <a:lumMod val="95000"/>
                  <a:lumOff val="5000"/>
                </a:schemeClr>
              </a:buClr>
            </a:pPr>
            <a:r>
              <a:rPr lang="en-US" sz="2400" dirty="0"/>
              <a:t>Read the Books </a:t>
            </a:r>
            <a:r>
              <a:rPr lang="en-US" sz="3600" dirty="0"/>
              <a:t>📖</a:t>
            </a:r>
            <a:endParaRPr lang="en-US" sz="2400" dirty="0"/>
          </a:p>
          <a:p>
            <a:pPr>
              <a:buClr>
                <a:schemeClr val="tx1">
                  <a:lumMod val="95000"/>
                  <a:lumOff val="5000"/>
                </a:schemeClr>
              </a:buClr>
            </a:pPr>
            <a:r>
              <a:rPr lang="en-US" sz="2400" dirty="0"/>
              <a:t>Practice on your own project and refactor old ones </a:t>
            </a:r>
            <a:r>
              <a:rPr lang="en-US" sz="3600" dirty="0"/>
              <a:t>🏗️</a:t>
            </a:r>
            <a:endParaRPr lang="en-US" sz="2400" dirty="0"/>
          </a:p>
        </p:txBody>
      </p:sp>
    </p:spTree>
    <p:extLst>
      <p:ext uri="{BB962C8B-B14F-4D97-AF65-F5344CB8AC3E}">
        <p14:creationId xmlns:p14="http://schemas.microsoft.com/office/powerpoint/2010/main" val="39067157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1C38-E9F0-BEAD-05CF-C55AF41B9668}"/>
              </a:ext>
            </a:extLst>
          </p:cNvPr>
          <p:cNvSpPr>
            <a:spLocks noGrp="1"/>
          </p:cNvSpPr>
          <p:nvPr>
            <p:ph type="title"/>
          </p:nvPr>
        </p:nvSpPr>
        <p:spPr/>
        <p:txBody>
          <a:bodyPr>
            <a:normAutofit/>
          </a:bodyPr>
          <a:lstStyle/>
          <a:p>
            <a:r>
              <a:rPr lang="en-US" sz="6000" dirty="0"/>
              <a:t>What’s Next 🤔?</a:t>
            </a:r>
          </a:p>
        </p:txBody>
      </p:sp>
      <p:sp>
        <p:nvSpPr>
          <p:cNvPr id="3" name="Text Placeholder 2">
            <a:extLst>
              <a:ext uri="{FF2B5EF4-FFF2-40B4-BE49-F238E27FC236}">
                <a16:creationId xmlns:a16="http://schemas.microsoft.com/office/drawing/2014/main" id="{7FC9B341-4922-5E72-1612-BFA9C4DD87FA}"/>
              </a:ext>
            </a:extLst>
          </p:cNvPr>
          <p:cNvSpPr>
            <a:spLocks noGrp="1"/>
          </p:cNvSpPr>
          <p:nvPr>
            <p:ph type="body" idx="1"/>
          </p:nvPr>
        </p:nvSpPr>
        <p:spPr>
          <a:xfrm>
            <a:off x="413147" y="1584899"/>
            <a:ext cx="5199633" cy="2984700"/>
          </a:xfrm>
        </p:spPr>
        <p:txBody>
          <a:bodyPr>
            <a:normAutofit/>
          </a:bodyPr>
          <a:lstStyle/>
          <a:p>
            <a:pPr marL="139700" indent="0">
              <a:buClr>
                <a:schemeClr val="tx1">
                  <a:lumMod val="95000"/>
                  <a:lumOff val="5000"/>
                </a:schemeClr>
              </a:buClr>
              <a:buNone/>
            </a:pPr>
            <a:r>
              <a:rPr lang="en-US" sz="3200" dirty="0"/>
              <a:t>We are still here for you:</a:t>
            </a:r>
          </a:p>
          <a:p>
            <a:pPr>
              <a:buClr>
                <a:schemeClr val="tx1">
                  <a:lumMod val="95000"/>
                  <a:lumOff val="5000"/>
                </a:schemeClr>
              </a:buClr>
            </a:pPr>
            <a:r>
              <a:rPr lang="en-US" sz="2400" dirty="0"/>
              <a:t>You can always ask for help on Discord server and help the others as well…</a:t>
            </a:r>
          </a:p>
        </p:txBody>
      </p:sp>
      <p:pic>
        <p:nvPicPr>
          <p:cNvPr id="5" name="Picture 4" descr="A white object with two dots in a blue circle&#10;&#10;Description automatically generated">
            <a:extLst>
              <a:ext uri="{FF2B5EF4-FFF2-40B4-BE49-F238E27FC236}">
                <a16:creationId xmlns:a16="http://schemas.microsoft.com/office/drawing/2014/main" id="{1D1AAAFB-F370-BEEB-6977-234E4EB15A5F}"/>
              </a:ext>
            </a:extLst>
          </p:cNvPr>
          <p:cNvPicPr>
            <a:picLocks noChangeAspect="1"/>
          </p:cNvPicPr>
          <p:nvPr/>
        </p:nvPicPr>
        <p:blipFill>
          <a:blip r:embed="rId2"/>
          <a:stretch>
            <a:fillRect/>
          </a:stretch>
        </p:blipFill>
        <p:spPr>
          <a:xfrm>
            <a:off x="6207513" y="1584899"/>
            <a:ext cx="2066386" cy="2066386"/>
          </a:xfrm>
          <a:prstGeom prst="rect">
            <a:avLst/>
          </a:prstGeom>
        </p:spPr>
      </p:pic>
    </p:spTree>
    <p:extLst>
      <p:ext uri="{BB962C8B-B14F-4D97-AF65-F5344CB8AC3E}">
        <p14:creationId xmlns:p14="http://schemas.microsoft.com/office/powerpoint/2010/main" val="39434888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1C38-E9F0-BEAD-05CF-C55AF41B9668}"/>
              </a:ext>
            </a:extLst>
          </p:cNvPr>
          <p:cNvSpPr>
            <a:spLocks noGrp="1"/>
          </p:cNvSpPr>
          <p:nvPr>
            <p:ph type="title"/>
          </p:nvPr>
        </p:nvSpPr>
        <p:spPr/>
        <p:txBody>
          <a:bodyPr>
            <a:normAutofit/>
          </a:bodyPr>
          <a:lstStyle/>
          <a:p>
            <a:r>
              <a:rPr lang="en-US" sz="6000" dirty="0"/>
              <a:t>What’s Next 🤔?</a:t>
            </a:r>
          </a:p>
        </p:txBody>
      </p:sp>
      <p:sp>
        <p:nvSpPr>
          <p:cNvPr id="3" name="Text Placeholder 2">
            <a:extLst>
              <a:ext uri="{FF2B5EF4-FFF2-40B4-BE49-F238E27FC236}">
                <a16:creationId xmlns:a16="http://schemas.microsoft.com/office/drawing/2014/main" id="{7FC9B341-4922-5E72-1612-BFA9C4DD87FA}"/>
              </a:ext>
            </a:extLst>
          </p:cNvPr>
          <p:cNvSpPr>
            <a:spLocks noGrp="1"/>
          </p:cNvSpPr>
          <p:nvPr>
            <p:ph type="body" idx="1"/>
          </p:nvPr>
        </p:nvSpPr>
        <p:spPr>
          <a:xfrm>
            <a:off x="413148" y="1584898"/>
            <a:ext cx="6693896" cy="3146645"/>
          </a:xfrm>
        </p:spPr>
        <p:txBody>
          <a:bodyPr>
            <a:normAutofit fontScale="92500"/>
          </a:bodyPr>
          <a:lstStyle/>
          <a:p>
            <a:pPr marL="139700" indent="0">
              <a:buClr>
                <a:schemeClr val="tx1">
                  <a:lumMod val="95000"/>
                  <a:lumOff val="5000"/>
                </a:schemeClr>
              </a:buClr>
              <a:buNone/>
            </a:pPr>
            <a:r>
              <a:rPr lang="en-US" sz="3200" dirty="0"/>
              <a:t>Looking Forward to seeing your awesome projects 👀:</a:t>
            </a:r>
          </a:p>
          <a:p>
            <a:pPr>
              <a:buClr>
                <a:schemeClr val="tx1">
                  <a:lumMod val="95000"/>
                  <a:lumOff val="5000"/>
                </a:schemeClr>
              </a:buClr>
            </a:pPr>
            <a:r>
              <a:rPr lang="en-US" sz="2400" dirty="0"/>
              <a:t>Top 3 teams will be announced and get certificates </a:t>
            </a:r>
          </a:p>
          <a:p>
            <a:pPr>
              <a:buClr>
                <a:schemeClr val="tx1">
                  <a:lumMod val="95000"/>
                  <a:lumOff val="5000"/>
                </a:schemeClr>
              </a:buClr>
            </a:pPr>
            <a:r>
              <a:rPr lang="en-US" sz="2400" dirty="0"/>
              <a:t>Projects will be discussed on Saturday 2/9</a:t>
            </a:r>
            <a:endParaRPr lang="ar-EG" sz="2400" dirty="0"/>
          </a:p>
          <a:p>
            <a:pPr>
              <a:buClr>
                <a:schemeClr val="tx1">
                  <a:lumMod val="95000"/>
                  <a:lumOff val="5000"/>
                </a:schemeClr>
              </a:buClr>
            </a:pPr>
            <a:r>
              <a:rPr lang="en-US" sz="2400" dirty="0"/>
              <a:t>If you can’t make it contact me on discord before Friday</a:t>
            </a:r>
          </a:p>
        </p:txBody>
      </p:sp>
      <p:pic>
        <p:nvPicPr>
          <p:cNvPr id="6" name="Picture 5" descr="A trophy on a podium&#10;&#10;Description automatically generated">
            <a:extLst>
              <a:ext uri="{FF2B5EF4-FFF2-40B4-BE49-F238E27FC236}">
                <a16:creationId xmlns:a16="http://schemas.microsoft.com/office/drawing/2014/main" id="{6F5F5568-5570-BE92-88E7-507F64BDDEC3}"/>
              </a:ext>
            </a:extLst>
          </p:cNvPr>
          <p:cNvPicPr>
            <a:picLocks noChangeAspect="1"/>
          </p:cNvPicPr>
          <p:nvPr/>
        </p:nvPicPr>
        <p:blipFill>
          <a:blip r:embed="rId2"/>
          <a:stretch>
            <a:fillRect/>
          </a:stretch>
        </p:blipFill>
        <p:spPr>
          <a:xfrm>
            <a:off x="7107044" y="3043311"/>
            <a:ext cx="1887591" cy="1887591"/>
          </a:xfrm>
          <a:prstGeom prst="rect">
            <a:avLst/>
          </a:prstGeom>
        </p:spPr>
      </p:pic>
      <p:pic>
        <p:nvPicPr>
          <p:cNvPr id="8" name="Picture 7" descr="A certificate with a ribbon and a seal&#10;&#10;Description automatically generated">
            <a:extLst>
              <a:ext uri="{FF2B5EF4-FFF2-40B4-BE49-F238E27FC236}">
                <a16:creationId xmlns:a16="http://schemas.microsoft.com/office/drawing/2014/main" id="{EA4F8A3A-5226-B034-8B7D-CD5A3AAF3832}"/>
              </a:ext>
            </a:extLst>
          </p:cNvPr>
          <p:cNvPicPr>
            <a:picLocks noChangeAspect="1"/>
          </p:cNvPicPr>
          <p:nvPr/>
        </p:nvPicPr>
        <p:blipFill>
          <a:blip r:embed="rId3"/>
          <a:stretch>
            <a:fillRect/>
          </a:stretch>
        </p:blipFill>
        <p:spPr>
          <a:xfrm>
            <a:off x="6699797" y="2786913"/>
            <a:ext cx="512797" cy="512797"/>
          </a:xfrm>
          <a:prstGeom prst="rect">
            <a:avLst/>
          </a:prstGeom>
        </p:spPr>
      </p:pic>
    </p:spTree>
    <p:extLst>
      <p:ext uri="{BB962C8B-B14F-4D97-AF65-F5344CB8AC3E}">
        <p14:creationId xmlns:p14="http://schemas.microsoft.com/office/powerpoint/2010/main" val="7406475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9" name="Google Shape;289;p39" descr="Background pattern&#10;&#10;Description automatically generated with medium confidence"/>
          <p:cNvPicPr preferRelativeResize="0"/>
          <p:nvPr/>
        </p:nvPicPr>
        <p:blipFill rotWithShape="1">
          <a:blip r:embed="rId3">
            <a:alphaModFix/>
          </a:blip>
          <a:srcRect b="7927"/>
          <a:stretch/>
        </p:blipFill>
        <p:spPr>
          <a:xfrm>
            <a:off x="4177990" y="0"/>
            <a:ext cx="4966011" cy="5143507"/>
          </a:xfrm>
          <a:custGeom>
            <a:avLst/>
            <a:gdLst/>
            <a:ahLst/>
            <a:cxnLst/>
            <a:rect l="l" t="t" r="r" b="b"/>
            <a:pathLst>
              <a:path w="7448551" h="6858000" extrusionOk="0">
                <a:moveTo>
                  <a:pt x="0" y="0"/>
                </a:moveTo>
                <a:lnTo>
                  <a:pt x="7448551" y="0"/>
                </a:lnTo>
                <a:lnTo>
                  <a:pt x="7448551" y="6858000"/>
                </a:lnTo>
                <a:lnTo>
                  <a:pt x="0" y="6858000"/>
                </a:lnTo>
                <a:close/>
              </a:path>
            </a:pathLst>
          </a:custGeom>
          <a:noFill/>
          <a:ln>
            <a:noFill/>
          </a:ln>
        </p:spPr>
      </p:pic>
      <p:sp>
        <p:nvSpPr>
          <p:cNvPr id="287" name="Google Shape;287;p39"/>
          <p:cNvSpPr txBox="1">
            <a:spLocks noGrp="1"/>
          </p:cNvSpPr>
          <p:nvPr>
            <p:ph type="ctrTitle" idx="4294967295"/>
          </p:nvPr>
        </p:nvSpPr>
        <p:spPr>
          <a:xfrm>
            <a:off x="379856" y="1758470"/>
            <a:ext cx="3689014" cy="1200182"/>
          </a:xfrm>
          <a:prstGeom prst="rect">
            <a:avLst/>
          </a:prstGeom>
          <a:noFill/>
          <a:ln>
            <a:noFill/>
          </a:ln>
        </p:spPr>
        <p:txBody>
          <a:bodyPr spcFirstLastPara="1" wrap="square" lIns="0" tIns="0" rIns="0" bIns="0" anchor="b" anchorCtr="0">
            <a:normAutofit/>
          </a:bodyPr>
          <a:lstStyle/>
          <a:p>
            <a:pPr marL="0" marR="0" lvl="0" indent="0" algn="l" rtl="0">
              <a:lnSpc>
                <a:spcPct val="100000"/>
              </a:lnSpc>
              <a:spcBef>
                <a:spcPts val="0"/>
              </a:spcBef>
              <a:spcAft>
                <a:spcPts val="0"/>
              </a:spcAft>
              <a:buClr>
                <a:schemeClr val="dk1"/>
              </a:buClr>
              <a:buSzPts val="3600"/>
              <a:buFont typeface="Avenir"/>
              <a:buNone/>
            </a:pPr>
            <a:r>
              <a:rPr lang="en" sz="3600" b="0" i="0" u="none" strike="noStrike" cap="none" dirty="0">
                <a:solidFill>
                  <a:schemeClr val="tx1"/>
                </a:solidFill>
                <a:latin typeface="Avenir"/>
                <a:ea typeface="Avenir"/>
                <a:cs typeface="Avenir"/>
                <a:sym typeface="Avenir"/>
              </a:rPr>
              <a:t>The Art of Design Patterns</a:t>
            </a:r>
            <a:endParaRPr sz="3600" b="0" i="0" u="none" strike="noStrike" cap="none" dirty="0">
              <a:solidFill>
                <a:schemeClr val="tx1"/>
              </a:solidFill>
              <a:latin typeface="Avenir"/>
              <a:ea typeface="Avenir"/>
              <a:cs typeface="Avenir"/>
              <a:sym typeface="Avenir"/>
            </a:endParaRPr>
          </a:p>
        </p:txBody>
      </p:sp>
      <p:pic>
        <p:nvPicPr>
          <p:cNvPr id="290" name="Google Shape;290;p39"/>
          <p:cNvPicPr preferRelativeResize="0"/>
          <p:nvPr/>
        </p:nvPicPr>
        <p:blipFill rotWithShape="1">
          <a:blip r:embed="rId4">
            <a:alphaModFix/>
          </a:blip>
          <a:srcRect/>
          <a:stretch/>
        </p:blipFill>
        <p:spPr>
          <a:xfrm>
            <a:off x="3352800" y="3550598"/>
            <a:ext cx="679653" cy="906205"/>
          </a:xfrm>
          <a:prstGeom prst="rect">
            <a:avLst/>
          </a:prstGeom>
          <a:noFill/>
          <a:ln>
            <a:noFill/>
          </a:ln>
        </p:spPr>
      </p:pic>
      <p:sp>
        <p:nvSpPr>
          <p:cNvPr id="2" name="Google Shape;287;p39">
            <a:extLst>
              <a:ext uri="{FF2B5EF4-FFF2-40B4-BE49-F238E27FC236}">
                <a16:creationId xmlns:a16="http://schemas.microsoft.com/office/drawing/2014/main" id="{0D38EA1A-8EC1-3126-4804-062EF01CFF1F}"/>
              </a:ext>
            </a:extLst>
          </p:cNvPr>
          <p:cNvSpPr txBox="1">
            <a:spLocks/>
          </p:cNvSpPr>
          <p:nvPr/>
        </p:nvSpPr>
        <p:spPr>
          <a:xfrm>
            <a:off x="379856" y="1379944"/>
            <a:ext cx="3173666" cy="426555"/>
          </a:xfrm>
          <a:prstGeom prst="rect">
            <a:avLst/>
          </a:prstGeom>
          <a:noFill/>
          <a:ln>
            <a:noFill/>
          </a:ln>
        </p:spPr>
        <p:txBody>
          <a:bodyPr spcFirstLastPara="1" wrap="square" lIns="0" tIns="0" rIns="0" bIns="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Avenir"/>
              <a:buNone/>
              <a:defRPr sz="36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pPr>
            <a:r>
              <a:rPr lang="en-US" sz="1600" i="1" dirty="0">
                <a:solidFill>
                  <a:schemeClr val="tx1"/>
                </a:solidFill>
                <a:latin typeface="Aptos" panose="020B0004020202020204" pitchFamily="34" charset="0"/>
              </a:rPr>
              <a:t>This Is The End Enjoy Mastering…</a:t>
            </a:r>
            <a:endParaRPr lang="en-US" sz="1600" dirty="0">
              <a:solidFill>
                <a:schemeClr val="tx1"/>
              </a:solidFill>
              <a:latin typeface="Aptos" panose="020B0004020202020204" pitchFamily="34" charset="0"/>
            </a:endParaRPr>
          </a:p>
        </p:txBody>
      </p:sp>
      <p:sp>
        <p:nvSpPr>
          <p:cNvPr id="3" name="Google Shape;287;p39">
            <a:extLst>
              <a:ext uri="{FF2B5EF4-FFF2-40B4-BE49-F238E27FC236}">
                <a16:creationId xmlns:a16="http://schemas.microsoft.com/office/drawing/2014/main" id="{EB084B8E-4688-B69D-511A-8181B8C0B83F}"/>
              </a:ext>
            </a:extLst>
          </p:cNvPr>
          <p:cNvSpPr txBox="1">
            <a:spLocks/>
          </p:cNvSpPr>
          <p:nvPr/>
        </p:nvSpPr>
        <p:spPr>
          <a:xfrm>
            <a:off x="149268" y="337326"/>
            <a:ext cx="3974162" cy="735980"/>
          </a:xfrm>
          <a:prstGeom prst="rect">
            <a:avLst/>
          </a:prstGeom>
          <a:noFill/>
          <a:ln>
            <a:noFill/>
          </a:ln>
        </p:spPr>
        <p:txBody>
          <a:bodyPr spcFirstLastPara="1" wrap="square" lIns="0" tIns="0" rIns="0" bIns="0" anchor="b"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Avenir"/>
              <a:buNone/>
              <a:defRPr sz="36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pPr>
            <a:r>
              <a:rPr lang="en-US" b="1" dirty="0">
                <a:solidFill>
                  <a:schemeClr val="tx1"/>
                </a:solidFill>
                <a:latin typeface="Avenir Next LT Pro" panose="020B0504020202020204" pitchFamily="34" charset="0"/>
              </a:rPr>
              <a:t>Thanks for listening ❤️ </a:t>
            </a:r>
          </a:p>
        </p:txBody>
      </p:sp>
      <p:sp>
        <p:nvSpPr>
          <p:cNvPr id="4" name="Google Shape;287;p39">
            <a:extLst>
              <a:ext uri="{FF2B5EF4-FFF2-40B4-BE49-F238E27FC236}">
                <a16:creationId xmlns:a16="http://schemas.microsoft.com/office/drawing/2014/main" id="{949C9A57-DD26-FC45-6F0F-A1FCE6AA2FDF}"/>
              </a:ext>
            </a:extLst>
          </p:cNvPr>
          <p:cNvSpPr txBox="1">
            <a:spLocks/>
          </p:cNvSpPr>
          <p:nvPr/>
        </p:nvSpPr>
        <p:spPr>
          <a:xfrm>
            <a:off x="379856" y="3423532"/>
            <a:ext cx="2972944" cy="873405"/>
          </a:xfrm>
          <a:prstGeom prst="rect">
            <a:avLst/>
          </a:prstGeom>
          <a:noFill/>
          <a:ln>
            <a:noFill/>
          </a:ln>
        </p:spPr>
        <p:txBody>
          <a:bodyPr spcFirstLastPara="1" wrap="square" lIns="0" tIns="0" rIns="0" bIns="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Avenir"/>
              <a:buNone/>
              <a:defRPr sz="3600" b="0" i="0" u="none" strike="noStrike" cap="none">
                <a:solidFill>
                  <a:schemeClr val="lt1"/>
                </a:solidFill>
                <a:latin typeface="Avenir"/>
                <a:ea typeface="Avenir"/>
                <a:cs typeface="Avenir"/>
                <a:sym typeface="Aveni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buClr>
                <a:schemeClr val="dk1"/>
              </a:buClr>
            </a:pPr>
            <a:r>
              <a:rPr lang="en-US" sz="1800" dirty="0">
                <a:solidFill>
                  <a:schemeClr val="tx1"/>
                </a:solidFill>
                <a:latin typeface="Aptos" panose="020B0004020202020204" pitchFamily="34" charset="0"/>
              </a:rPr>
              <a:t>Brought to you by :</a:t>
            </a:r>
            <a:br>
              <a:rPr lang="en-US" sz="1800" dirty="0">
                <a:solidFill>
                  <a:schemeClr val="tx1"/>
                </a:solidFill>
                <a:latin typeface="Aptos" panose="020B0004020202020204" pitchFamily="34" charset="0"/>
              </a:rPr>
            </a:br>
            <a:r>
              <a:rPr lang="en-US" sz="1800" dirty="0">
                <a:solidFill>
                  <a:schemeClr val="tx1"/>
                </a:solidFill>
                <a:latin typeface="Aptos" panose="020B0004020202020204" pitchFamily="34" charset="0"/>
              </a:rPr>
              <a:t>Science and Tech Committee of OSC - ASU</a:t>
            </a:r>
          </a:p>
        </p:txBody>
      </p:sp>
    </p:spTree>
    <p:extLst>
      <p:ext uri="{BB962C8B-B14F-4D97-AF65-F5344CB8AC3E}">
        <p14:creationId xmlns:p14="http://schemas.microsoft.com/office/powerpoint/2010/main" val="232144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title" idx="4294967295"/>
          </p:nvPr>
        </p:nvSpPr>
        <p:spPr>
          <a:xfrm>
            <a:off x="1303920" y="598680"/>
            <a:ext cx="7029720" cy="998640"/>
          </a:xfrm>
          <a:prstGeom prst="rect">
            <a:avLst/>
          </a:prstGeom>
          <a:noFill/>
          <a:ln>
            <a:noFill/>
          </a:ln>
        </p:spPr>
        <p:txBody>
          <a:bodyPr spcFirstLastPara="1" wrap="square" lIns="0" tIns="91425" rIns="0" bIns="91425" anchor="t" anchorCtr="0">
            <a:normAutofit/>
          </a:bodyPr>
          <a:lstStyle/>
          <a:p>
            <a:pPr marL="0" marR="0" lvl="0" indent="0" algn="l" rtl="0">
              <a:lnSpc>
                <a:spcPct val="100000"/>
              </a:lnSpc>
              <a:spcBef>
                <a:spcPts val="0"/>
              </a:spcBef>
              <a:spcAft>
                <a:spcPts val="0"/>
              </a:spcAft>
              <a:buClr>
                <a:srgbClr val="424242"/>
              </a:buClr>
              <a:buSzPts val="2800"/>
              <a:buFont typeface="Maven Pro"/>
              <a:buNone/>
            </a:pPr>
            <a:r>
              <a:rPr lang="en" sz="2800" b="1" i="0" u="none" strike="noStrike" cap="none">
                <a:solidFill>
                  <a:srgbClr val="424242"/>
                </a:solidFill>
                <a:latin typeface="Maven Pro"/>
                <a:ea typeface="Maven Pro"/>
                <a:cs typeface="Maven Pro"/>
                <a:sym typeface="Maven Pro"/>
              </a:rPr>
              <a:t>Switch Statement :</a:t>
            </a:r>
            <a:endParaRPr sz="2800" b="0" i="0" u="none" strike="noStrike" cap="none">
              <a:latin typeface="Arial"/>
              <a:ea typeface="Arial"/>
              <a:cs typeface="Arial"/>
              <a:sym typeface="Arial"/>
            </a:endParaRPr>
          </a:p>
        </p:txBody>
      </p:sp>
      <p:sp>
        <p:nvSpPr>
          <p:cNvPr id="342" name="Google Shape;342;p47"/>
          <p:cNvSpPr txBox="1">
            <a:spLocks noGrp="1"/>
          </p:cNvSpPr>
          <p:nvPr>
            <p:ph type="body" idx="4294967295"/>
          </p:nvPr>
        </p:nvSpPr>
        <p:spPr>
          <a:xfrm>
            <a:off x="1303920" y="1990080"/>
            <a:ext cx="7029720" cy="2540880"/>
          </a:xfrm>
          <a:prstGeom prst="rect">
            <a:avLst/>
          </a:prstGeom>
          <a:noFill/>
          <a:ln>
            <a:noFill/>
          </a:ln>
        </p:spPr>
        <p:txBody>
          <a:bodyPr spcFirstLastPara="1" wrap="square" lIns="0" tIns="91425" rIns="0" bIns="91425" anchor="t" anchorCtr="0">
            <a:normAutofit/>
          </a:bodyPr>
          <a:lstStyle/>
          <a:p>
            <a:pPr marL="0" marR="0" lvl="0" indent="0" algn="l" rtl="0">
              <a:lnSpc>
                <a:spcPct val="115000"/>
              </a:lnSpc>
              <a:spcBef>
                <a:spcPts val="0"/>
              </a:spcBef>
              <a:spcAft>
                <a:spcPts val="0"/>
              </a:spcAft>
              <a:buClr>
                <a:srgbClr val="424242"/>
              </a:buClr>
              <a:buSzPts val="1900"/>
              <a:buFont typeface="Nunito"/>
              <a:buNone/>
            </a:pPr>
            <a:r>
              <a:rPr lang="en" sz="3200" b="0" i="0" u="none" strike="noStrike" cap="none" dirty="0">
                <a:solidFill>
                  <a:schemeClr val="dk1"/>
                </a:solidFill>
                <a:latin typeface="Nunito"/>
                <a:ea typeface="Nunito"/>
                <a:cs typeface="Nunito"/>
                <a:sym typeface="Nunito"/>
              </a:rPr>
              <a:t>Conditional complexity simply means a complex switch operator or a sequence of if-else statements.</a:t>
            </a:r>
            <a:endParaRPr sz="3200" b="0" i="0" u="none" strike="noStrike" cap="none" dirty="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DFloatVTI">
  <a:themeElements>
    <a:clrScheme name="AnalogousFromRegularSeed_2SEEDS">
      <a:dk1>
        <a:srgbClr val="000000"/>
      </a:dk1>
      <a:lt1>
        <a:srgbClr val="FFFFFF"/>
      </a:lt1>
      <a:dk2>
        <a:srgbClr val="311B25"/>
      </a:dk2>
      <a:lt2>
        <a:srgbClr val="F2F0F3"/>
      </a:lt2>
      <a:accent1>
        <a:srgbClr val="49B614"/>
      </a:accent1>
      <a:accent2>
        <a:srgbClr val="89AD1F"/>
      </a:accent2>
      <a:accent3>
        <a:srgbClr val="21B92E"/>
      </a:accent3>
      <a:accent4>
        <a:srgbClr val="243BD7"/>
      </a:accent4>
      <a:accent5>
        <a:srgbClr val="6029E7"/>
      </a:accent5>
      <a:accent6>
        <a:srgbClr val="9D17D5"/>
      </a:accent6>
      <a:hlink>
        <a:srgbClr val="953F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2541</Words>
  <Application>Microsoft Office PowerPoint</Application>
  <PresentationFormat>On-screen Show (16:9)</PresentationFormat>
  <Paragraphs>248</Paragraphs>
  <Slides>87</Slides>
  <Notes>62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87</vt:i4>
      </vt:variant>
    </vt:vector>
  </HeadingPairs>
  <TitlesOfParts>
    <vt:vector size="102" baseType="lpstr">
      <vt:lpstr>Arial</vt:lpstr>
      <vt:lpstr>1</vt:lpstr>
      <vt:lpstr>Wingdings</vt:lpstr>
      <vt:lpstr>Avenir Next LT Pro</vt:lpstr>
      <vt:lpstr>Times New Roman</vt:lpstr>
      <vt:lpstr>Nunito</vt:lpstr>
      <vt:lpstr>Calibri</vt:lpstr>
      <vt:lpstr>Noto Sans Symbols</vt:lpstr>
      <vt:lpstr>Avenir</vt:lpstr>
      <vt:lpstr>Roboto Mono</vt:lpstr>
      <vt:lpstr>Aptos</vt:lpstr>
      <vt:lpstr>Maven Pro</vt:lpstr>
      <vt:lpstr>Office Theme</vt:lpstr>
      <vt:lpstr>Office Theme</vt:lpstr>
      <vt:lpstr>3DFloatVTI</vt:lpstr>
      <vt:lpstr>The Art of Design Patterns</vt:lpstr>
      <vt:lpstr>Agenda</vt:lpstr>
      <vt:lpstr>PowerPoint Presentation</vt:lpstr>
      <vt:lpstr>What will happen If you don't attend your oop lectures ??</vt:lpstr>
      <vt:lpstr>Not only you will fail in your exam.   </vt:lpstr>
      <vt:lpstr>That will lead you to fall in Object Oriented Abuses :’)</vt:lpstr>
      <vt:lpstr>Object Oriented Abusers are :</vt:lpstr>
      <vt:lpstr>Smells of incomplete or incorrect applications of object-oriented programming principles :</vt:lpstr>
      <vt:lpstr>Switch Statement :</vt:lpstr>
      <vt:lpstr>Conditional Complexity issues :</vt:lpstr>
      <vt:lpstr>Example Code Smell :</vt:lpstr>
      <vt:lpstr>What is the problems with this code !!</vt:lpstr>
      <vt:lpstr>How to fix Conditional Complexity ?</vt:lpstr>
      <vt:lpstr>PowerPoint Presentation</vt:lpstr>
      <vt:lpstr>Fixing Code Smell :</vt:lpstr>
      <vt:lpstr>Advantages of Better Solution :</vt:lpstr>
      <vt:lpstr>Can You Guess What Is this Design Pattern ??</vt:lpstr>
      <vt:lpstr>You've Got It Right!</vt:lpstr>
      <vt:lpstr>Strategy Pattern !!</vt:lpstr>
      <vt:lpstr>Thinking Question ..</vt:lpstr>
      <vt:lpstr>What Is the Difference between Polymorphism, Delegation and the Strategy Pattern ?</vt:lpstr>
      <vt:lpstr>Wrapping up</vt:lpstr>
      <vt:lpstr>Temporary Field :</vt:lpstr>
      <vt:lpstr>Reasons for the Problem :</vt:lpstr>
      <vt:lpstr>Example Code Smell :</vt:lpstr>
      <vt:lpstr>Continue :</vt:lpstr>
      <vt:lpstr>How to fix it ?</vt:lpstr>
      <vt:lpstr>Continue :</vt:lpstr>
      <vt:lpstr>Thinking Question ..</vt:lpstr>
      <vt:lpstr>We still have our variables as class fields, so what is the difference now ?</vt:lpstr>
      <vt:lpstr>PowerPoint Presentation</vt:lpstr>
      <vt:lpstr>Benefits :</vt:lpstr>
      <vt:lpstr>Wrapping up</vt:lpstr>
      <vt:lpstr>Refused Bequest :</vt:lpstr>
      <vt:lpstr>PowerPoint Presentation</vt:lpstr>
      <vt:lpstr>Reasons for the Problem :</vt:lpstr>
      <vt:lpstr>PowerPoint Presentation</vt:lpstr>
      <vt:lpstr>How to fix it ?</vt:lpstr>
      <vt:lpstr>PowerPoint Presentation</vt:lpstr>
      <vt:lpstr>Benefits :</vt:lpstr>
      <vt:lpstr>Wrapping up</vt:lpstr>
      <vt:lpstr>Wrapping up</vt:lpstr>
      <vt:lpstr>Alternative Classes with Different Interfaces :</vt:lpstr>
      <vt:lpstr>Reasons for the Problem :</vt:lpstr>
      <vt:lpstr>How to fix it ?</vt:lpstr>
      <vt:lpstr>PowerPoint Presentation</vt:lpstr>
      <vt:lpstr>PowerPoint Presentation</vt:lpstr>
      <vt:lpstr>Note That :</vt:lpstr>
      <vt:lpstr>PowerPoint Presentation</vt:lpstr>
      <vt:lpstr>Example Code Smell :</vt:lpstr>
      <vt:lpstr>PowerPoint Presentation</vt:lpstr>
      <vt:lpstr>Continue :</vt:lpstr>
      <vt:lpstr>Thinking Question ..</vt:lpstr>
      <vt:lpstr>Why We Remove the Method from CheckoutHandler Class not SimpleCurrencyConverter Class ?</vt:lpstr>
      <vt:lpstr>Single Responsibility Principle !!</vt:lpstr>
      <vt:lpstr>Benefits :</vt:lpstr>
      <vt:lpstr>Wrapping up</vt:lpstr>
      <vt:lpstr>Wrapping up</vt:lpstr>
      <vt:lpstr>PowerPoint Presentation</vt:lpstr>
      <vt:lpstr>Any Questions !!</vt:lpstr>
      <vt:lpstr>10 Minutes Break</vt:lpstr>
      <vt:lpstr>Principles of Clean Code</vt:lpstr>
      <vt:lpstr>Principles of Clean Code</vt:lpstr>
      <vt:lpstr>Coding Conventions in Java: Naming</vt:lpstr>
      <vt:lpstr>Coding Conventions in Java: Braces and Indentation</vt:lpstr>
      <vt:lpstr>Coding Conventions in Java: Whitespace</vt:lpstr>
      <vt:lpstr>Coding Conventions in Java: Comments</vt:lpstr>
      <vt:lpstr>Coding Conventions in Java: Imports</vt:lpstr>
      <vt:lpstr>Coding Conventions in Java</vt:lpstr>
      <vt:lpstr>Coding Conventions in Java</vt:lpstr>
      <vt:lpstr>Principles of Clean Code</vt:lpstr>
      <vt:lpstr>Principles of Clean Code: Naming</vt:lpstr>
      <vt:lpstr>Is he right 🤔?</vt:lpstr>
      <vt:lpstr>Principles of Clean Code: Naming</vt:lpstr>
      <vt:lpstr>Principles of Clean Code: Naming</vt:lpstr>
      <vt:lpstr>Extra Knowledge: Hungarian Notation</vt:lpstr>
      <vt:lpstr>Principles of Clean Code: Comments</vt:lpstr>
      <vt:lpstr>PowerPoint Presentation</vt:lpstr>
      <vt:lpstr>Principles of Clean Code: Comments</vt:lpstr>
      <vt:lpstr>Principles of Clean Code: Comments</vt:lpstr>
      <vt:lpstr>DRY (Don't Repeat Yourself) ✅:</vt:lpstr>
      <vt:lpstr>YAGNI (You Ain't Gonna Need It):</vt:lpstr>
      <vt:lpstr>What’s Next 🤔?</vt:lpstr>
      <vt:lpstr>What’s Next 🤔?</vt:lpstr>
      <vt:lpstr>What’s Next 🤔?</vt:lpstr>
      <vt:lpstr>What’s Next 🤔?</vt:lpstr>
      <vt:lpstr>The Art of Design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Design Patterns</dc:title>
  <dc:creator>MOHAMED SAMY</dc:creator>
  <cp:lastModifiedBy>MOHAMED SAMY</cp:lastModifiedBy>
  <cp:revision>12</cp:revision>
  <dcterms:modified xsi:type="dcterms:W3CDTF">2023-08-29T05:13:06Z</dcterms:modified>
</cp:coreProperties>
</file>